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PT Sans Narrow"/>
      <p:regular r:id="rId54"/>
      <p:bold r:id="rId55"/>
    </p:embeddedFont>
    <p:embeddedFont>
      <p:font typeface="Lato"/>
      <p:regular r:id="rId56"/>
      <p:bold r:id="rId57"/>
      <p:italic r:id="rId58"/>
      <p:boldItalic r:id="rId59"/>
    </p:embeddedFont>
    <p:embeddedFont>
      <p:font typeface="Open Sans"/>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Victoria Jone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italic.fntdata"/><Relationship Id="rId61" Type="http://schemas.openxmlformats.org/officeDocument/2006/relationships/font" Target="fonts/OpenSans-bold.fntdata"/><Relationship Id="rId20" Type="http://schemas.openxmlformats.org/officeDocument/2006/relationships/slide" Target="slides/slide14.xml"/><Relationship Id="rId63" Type="http://schemas.openxmlformats.org/officeDocument/2006/relationships/font" Target="fonts/OpenSans-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PTSansNarrow-bold.fntdata"/><Relationship Id="rId10" Type="http://schemas.openxmlformats.org/officeDocument/2006/relationships/slide" Target="slides/slide4.xml"/><Relationship Id="rId54" Type="http://schemas.openxmlformats.org/officeDocument/2006/relationships/font" Target="fonts/PTSansNarrow-regular.fntdata"/><Relationship Id="rId13" Type="http://schemas.openxmlformats.org/officeDocument/2006/relationships/slide" Target="slides/slide7.xml"/><Relationship Id="rId57" Type="http://schemas.openxmlformats.org/officeDocument/2006/relationships/font" Target="fonts/Lato-bold.fntdata"/><Relationship Id="rId12" Type="http://schemas.openxmlformats.org/officeDocument/2006/relationships/slide" Target="slides/slide6.xml"/><Relationship Id="rId56" Type="http://schemas.openxmlformats.org/officeDocument/2006/relationships/font" Target="fonts/Lato-regular.fntdata"/><Relationship Id="rId15" Type="http://schemas.openxmlformats.org/officeDocument/2006/relationships/slide" Target="slides/slide9.xml"/><Relationship Id="rId59" Type="http://schemas.openxmlformats.org/officeDocument/2006/relationships/font" Target="fonts/Lato-boldItalic.fntdata"/><Relationship Id="rId14" Type="http://schemas.openxmlformats.org/officeDocument/2006/relationships/slide" Target="slides/slide8.xml"/><Relationship Id="rId58" Type="http://schemas.openxmlformats.org/officeDocument/2006/relationships/font" Target="fonts/Lat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7-12T14:16:00.442">
    <p:pos x="196" y="657"/>
    <p:text>Add videos of these procedures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211129c97831bc3f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11129c97831bc3f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211129c97831bc3f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11129c97831bc3f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036cdd7c3f9174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6036cdd7c3f9174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c43b212f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c43b212f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036cdd7c3f9174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6036cdd7c3f9174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211129c97831bc3f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11129c97831bc3f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a945c2611dc4f9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a945c2611dc4f9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44aa34f2ebe4707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44aa34f2ebe470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44aa34f2ebe4707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44aa34f2ebe4707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44aa34f2ebe4707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44aa34f2ebe4707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572222fb34a820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572222fb34a820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44aa34f2ebe4707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44aa34f2ebe4707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be9be1d2bcb790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be9be1d2bcb790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44aa34f2ebe4707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44aa34f2ebe4707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a945c2611dc4f9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a945c2611dc4f9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a945c2611dc4f9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5a945c2611dc4f9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a945c2611dc4f9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a945c2611dc4f9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5a945c2611dc4f9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a945c2611dc4f9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5a945c2611dc4f9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a945c2611dc4f9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32f63de92fb13c3b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2f63de92fb13c3b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3f89e19f42cf49c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f89e19f42cf49c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5df69d66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5df69d66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32f63de92fb13c3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2f63de92fb13c3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5573cb1267725c75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573cb1267725c75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5c4515cd0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5c4515cd0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377fa24d282ae75d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77fa24d282ae75d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377fa24d282ae75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77fa24d282ae75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14e9728f60c21d37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4e9728f60c21d3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b82494b3ae83fb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b82494b3ae83fb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535698aaa67403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535698aaa67403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5c4515cd0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5c4515cd0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5573cb1267725c7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5573cb1267725c7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7d11ba797cb5ba2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7d11ba797cb5ba2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5c4515cd0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5c4515cd0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35e9d7f423d69b6e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5e9d7f423d69b6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5d1df0842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5d1df0842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35e9d7f423d69b6e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5e9d7f423d69b6e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c42fdb56ebe607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c42fdb56ebe607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748281f29bdcdc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748281f29bdcdc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2b74e3813740ccd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b74e3813740ccd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5becd1d82b04d8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5becd1d82b04d8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468e1fca36424f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468e1fca36424f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c43b212f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c43b212f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211129c97831bc3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1129c97831bc3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bfd3f8b1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bfd3f8b1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bfd3f8b1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bfd3f8b1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1.xml"/><Relationship Id="rId4" Type="http://schemas.openxmlformats.org/officeDocument/2006/relationships/image" Target="../media/image25.jpg"/><Relationship Id="rId5" Type="http://schemas.openxmlformats.org/officeDocument/2006/relationships/image" Target="../media/image27.jpg"/><Relationship Id="rId6"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jpg"/><Relationship Id="rId4" Type="http://schemas.openxmlformats.org/officeDocument/2006/relationships/image" Target="../media/image28.jpg"/><Relationship Id="rId5" Type="http://schemas.openxmlformats.org/officeDocument/2006/relationships/image" Target="../media/image31.jpg"/><Relationship Id="rId6" Type="http://schemas.openxmlformats.org/officeDocument/2006/relationships/image" Target="../media/image35.jpg"/><Relationship Id="rId7"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png"/><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title"/>
          </p:nvPr>
        </p:nvSpPr>
        <p:spPr>
          <a:xfrm>
            <a:off x="0" y="132677"/>
            <a:ext cx="4331100" cy="472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Bi-Weekly Update </a:t>
            </a:r>
            <a:endParaRPr sz="29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a:p>
            <a:pPr indent="0" lvl="0" marL="0" rtl="0" algn="ctr">
              <a:spcBef>
                <a:spcPts val="0"/>
              </a:spcBef>
              <a:spcAft>
                <a:spcPts val="0"/>
              </a:spcAft>
              <a:buNone/>
            </a:pPr>
            <a:r>
              <a:rPr lang="en" sz="2900"/>
              <a:t>By: Victoria Jones</a:t>
            </a:r>
            <a:endParaRPr sz="2900"/>
          </a:p>
          <a:p>
            <a:pPr indent="0" lvl="0" marL="0" rtl="0" algn="ctr">
              <a:spcBef>
                <a:spcPts val="0"/>
              </a:spcBef>
              <a:spcAft>
                <a:spcPts val="0"/>
              </a:spcAft>
              <a:buNone/>
            </a:pPr>
            <a:r>
              <a:rPr lang="en" sz="2900"/>
              <a:t>&amp;</a:t>
            </a:r>
            <a:endParaRPr sz="2900"/>
          </a:p>
          <a:p>
            <a:pPr indent="0" lvl="0" marL="0" rtl="0" algn="ctr">
              <a:spcBef>
                <a:spcPts val="0"/>
              </a:spcBef>
              <a:spcAft>
                <a:spcPts val="0"/>
              </a:spcAft>
              <a:buNone/>
            </a:pPr>
            <a:r>
              <a:rPr lang="en" sz="2900"/>
              <a:t>Ramya Ravindrababu</a:t>
            </a:r>
            <a:r>
              <a:rPr lang="en"/>
              <a:t> </a:t>
            </a:r>
            <a:endParaRPr/>
          </a:p>
          <a:p>
            <a:pPr indent="0" lvl="0" marL="0" rtl="0" algn="ctr">
              <a:spcBef>
                <a:spcPts val="0"/>
              </a:spcBef>
              <a:spcAft>
                <a:spcPts val="0"/>
              </a:spcAft>
              <a:buNone/>
            </a:pPr>
            <a:r>
              <a:t/>
            </a:r>
            <a:endParaRPr/>
          </a:p>
        </p:txBody>
      </p:sp>
      <p:pic>
        <p:nvPicPr>
          <p:cNvPr id="67" name="Google Shape;67;p13"/>
          <p:cNvPicPr preferRelativeResize="0"/>
          <p:nvPr/>
        </p:nvPicPr>
        <p:blipFill rotWithShape="1">
          <a:blip r:embed="rId3">
            <a:alphaModFix/>
          </a:blip>
          <a:srcRect b="0" l="2543" r="0" t="0"/>
          <a:stretch/>
        </p:blipFill>
        <p:spPr>
          <a:xfrm>
            <a:off x="4414525" y="0"/>
            <a:ext cx="4729476" cy="5143501"/>
          </a:xfrm>
          <a:prstGeom prst="rect">
            <a:avLst/>
          </a:prstGeom>
          <a:noFill/>
          <a:ln>
            <a:noFill/>
          </a:ln>
        </p:spPr>
      </p:pic>
      <p:sp>
        <p:nvSpPr>
          <p:cNvPr id="68" name="Google Shape;68;p13"/>
          <p:cNvSpPr txBox="1"/>
          <p:nvPr/>
        </p:nvSpPr>
        <p:spPr>
          <a:xfrm flipH="1">
            <a:off x="69850" y="4773825"/>
            <a:ext cx="36639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Lato"/>
                <a:ea typeface="Lato"/>
                <a:cs typeface="Lato"/>
                <a:sym typeface="Lato"/>
              </a:rPr>
              <a:t>Image source: J. Mater. Chem. A, 2016,4, 1876-1886</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Mechanisms</a:t>
            </a:r>
            <a:r>
              <a:rPr lang="en"/>
              <a:t> of Energy Storage </a:t>
            </a:r>
            <a:endParaRPr/>
          </a:p>
        </p:txBody>
      </p:sp>
      <p:pic>
        <p:nvPicPr>
          <p:cNvPr descr="See the source image" id="140" name="Google Shape;140;p22"/>
          <p:cNvPicPr preferRelativeResize="0"/>
          <p:nvPr/>
        </p:nvPicPr>
        <p:blipFill>
          <a:blip r:embed="rId3">
            <a:alphaModFix/>
          </a:blip>
          <a:stretch>
            <a:fillRect/>
          </a:stretch>
        </p:blipFill>
        <p:spPr>
          <a:xfrm>
            <a:off x="523875" y="1166813"/>
            <a:ext cx="8096250" cy="2809875"/>
          </a:xfrm>
          <a:prstGeom prst="rect">
            <a:avLst/>
          </a:prstGeom>
          <a:noFill/>
          <a:ln>
            <a:noFill/>
          </a:ln>
        </p:spPr>
      </p:pic>
      <p:sp>
        <p:nvSpPr>
          <p:cNvPr id="141" name="Google Shape;141;p22"/>
          <p:cNvSpPr txBox="1"/>
          <p:nvPr/>
        </p:nvSpPr>
        <p:spPr>
          <a:xfrm>
            <a:off x="538450" y="4179975"/>
            <a:ext cx="73341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Image Source: researchgate.net</a:t>
            </a:r>
            <a:endParaRPr>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100"/>
              <a:t>Li</a:t>
            </a:r>
            <a:r>
              <a:rPr baseline="30000" lang="en" sz="3100"/>
              <a:t>+</a:t>
            </a:r>
            <a:r>
              <a:rPr lang="en" sz="3100"/>
              <a:t> Batteries</a:t>
            </a:r>
            <a:endParaRPr sz="3100"/>
          </a:p>
        </p:txBody>
      </p:sp>
      <p:sp>
        <p:nvSpPr>
          <p:cNvPr id="147" name="Google Shape;147;p2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Discussing Limitations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a:t>
            </a:r>
            <a:r>
              <a:rPr baseline="30000" lang="en"/>
              <a:t>+</a:t>
            </a:r>
            <a:r>
              <a:rPr lang="en"/>
              <a:t> Batteries </a:t>
            </a:r>
            <a:endParaRPr/>
          </a:p>
        </p:txBody>
      </p:sp>
      <p:sp>
        <p:nvSpPr>
          <p:cNvPr id="153" name="Google Shape;153;p24"/>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Well- tested</a:t>
            </a:r>
            <a:endParaRPr sz="2400"/>
          </a:p>
          <a:p>
            <a:pPr indent="-381000" lvl="0" marL="457200" rtl="0" algn="l">
              <a:spcBef>
                <a:spcPts val="0"/>
              </a:spcBef>
              <a:spcAft>
                <a:spcPts val="0"/>
              </a:spcAft>
              <a:buSzPts val="2400"/>
              <a:buChar char="●"/>
            </a:pPr>
            <a:r>
              <a:rPr lang="en" sz="2400"/>
              <a:t>Commercially available</a:t>
            </a:r>
            <a:endParaRPr sz="2400"/>
          </a:p>
        </p:txBody>
      </p:sp>
      <p:sp>
        <p:nvSpPr>
          <p:cNvPr id="154" name="Google Shape;154;p24"/>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EXPENSIVE</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5"/>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100"/>
              <a:t>Na</a:t>
            </a:r>
            <a:r>
              <a:rPr baseline="30000" lang="en" sz="3100"/>
              <a:t>+</a:t>
            </a:r>
            <a:r>
              <a:rPr lang="en" sz="3100"/>
              <a:t> Batteries</a:t>
            </a:r>
            <a:endParaRPr sz="3100"/>
          </a:p>
        </p:txBody>
      </p:sp>
      <p:sp>
        <p:nvSpPr>
          <p:cNvPr id="160" name="Google Shape;160;p25"/>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New Way Forward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a:t>
            </a:r>
            <a:r>
              <a:rPr baseline="30000" lang="en"/>
              <a:t>+</a:t>
            </a:r>
            <a:r>
              <a:rPr lang="en"/>
              <a:t> Batteries </a:t>
            </a:r>
            <a:endParaRPr/>
          </a:p>
        </p:txBody>
      </p:sp>
      <p:sp>
        <p:nvSpPr>
          <p:cNvPr id="166" name="Google Shape;166;p26"/>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Cheaper to produce</a:t>
            </a:r>
            <a:endParaRPr sz="2400"/>
          </a:p>
          <a:p>
            <a:pPr indent="-381000" lvl="0" marL="457200" rtl="0" algn="l">
              <a:spcBef>
                <a:spcPts val="0"/>
              </a:spcBef>
              <a:spcAft>
                <a:spcPts val="0"/>
              </a:spcAft>
              <a:buSzPts val="2400"/>
              <a:buChar char="●"/>
            </a:pPr>
            <a:r>
              <a:rPr lang="en" sz="2400"/>
              <a:t>Easier to dispose of </a:t>
            </a:r>
            <a:endParaRPr sz="2400"/>
          </a:p>
        </p:txBody>
      </p:sp>
      <p:sp>
        <p:nvSpPr>
          <p:cNvPr id="167" name="Google Shape;167;p26"/>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More massive</a:t>
            </a:r>
            <a:endParaRPr sz="2400"/>
          </a:p>
          <a:p>
            <a:pPr indent="-381000" lvl="0" marL="457200" rtl="0" algn="l">
              <a:spcBef>
                <a:spcPts val="0"/>
              </a:spcBef>
              <a:spcAft>
                <a:spcPts val="0"/>
              </a:spcAft>
              <a:buSzPts val="2400"/>
              <a:buChar char="●"/>
            </a:pPr>
            <a:r>
              <a:rPr lang="en" sz="2400"/>
              <a:t>Does not </a:t>
            </a:r>
            <a:r>
              <a:rPr lang="en" sz="2400"/>
              <a:t>independently intercalate with graphene</a:t>
            </a:r>
            <a:r>
              <a:rPr lang="en" sz="2400"/>
              <a:t>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3D grap</a:t>
            </a:r>
            <a:r>
              <a:rPr lang="en"/>
              <a:t>hene</a:t>
            </a:r>
            <a:endParaRPr/>
          </a:p>
        </p:txBody>
      </p:sp>
      <p:sp>
        <p:nvSpPr>
          <p:cNvPr id="173" name="Google Shape;173;p27"/>
          <p:cNvSpPr txBox="1"/>
          <p:nvPr>
            <p:ph idx="1" type="body"/>
          </p:nvPr>
        </p:nvSpPr>
        <p:spPr>
          <a:xfrm>
            <a:off x="168097" y="12779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Graphene can serve as the electrodes in both Li and Na batteries.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Image source: </a:t>
            </a:r>
            <a:r>
              <a:rPr lang="en"/>
              <a:t>https://graphene.nus.edu.sg/what-exactly-is-graphene/</a:t>
            </a:r>
            <a:r>
              <a:rPr lang="en"/>
              <a:t> </a:t>
            </a:r>
            <a:endParaRPr/>
          </a:p>
          <a:p>
            <a:pPr indent="0" lvl="0" marL="0" rtl="0" algn="l">
              <a:spcBef>
                <a:spcPts val="1600"/>
              </a:spcBef>
              <a:spcAft>
                <a:spcPts val="1600"/>
              </a:spcAft>
              <a:buNone/>
            </a:pPr>
            <a:r>
              <a:t/>
            </a:r>
            <a:endParaRPr/>
          </a:p>
        </p:txBody>
      </p:sp>
      <p:pic>
        <p:nvPicPr>
          <p:cNvPr id="174" name="Google Shape;174;p27"/>
          <p:cNvPicPr preferRelativeResize="0"/>
          <p:nvPr/>
        </p:nvPicPr>
        <p:blipFill>
          <a:blip r:embed="rId3">
            <a:alphaModFix/>
          </a:blip>
          <a:stretch>
            <a:fillRect/>
          </a:stretch>
        </p:blipFill>
        <p:spPr>
          <a:xfrm>
            <a:off x="453797" y="1619106"/>
            <a:ext cx="6798800" cy="2620350"/>
          </a:xfrm>
          <a:prstGeom prst="rect">
            <a:avLst/>
          </a:prstGeom>
          <a:noFill/>
          <a:ln>
            <a:noFill/>
          </a:ln>
        </p:spPr>
      </p:pic>
      <p:pic>
        <p:nvPicPr>
          <p:cNvPr id="175" name="Google Shape;175;p27"/>
          <p:cNvPicPr preferRelativeResize="0"/>
          <p:nvPr/>
        </p:nvPicPr>
        <p:blipFill rotWithShape="1">
          <a:blip r:embed="rId4">
            <a:alphaModFix/>
          </a:blip>
          <a:srcRect b="0" l="0" r="29582" t="0"/>
          <a:stretch/>
        </p:blipFill>
        <p:spPr>
          <a:xfrm>
            <a:off x="7323824" y="0"/>
            <a:ext cx="1820176" cy="34463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Fixing the </a:t>
            </a:r>
            <a:r>
              <a:rPr lang="en"/>
              <a:t>intercalation problem </a:t>
            </a:r>
            <a:endParaRPr/>
          </a:p>
        </p:txBody>
      </p:sp>
      <p:pic>
        <p:nvPicPr>
          <p:cNvPr id="181" name="Google Shape;181;p28"/>
          <p:cNvPicPr preferRelativeResize="0"/>
          <p:nvPr/>
        </p:nvPicPr>
        <p:blipFill>
          <a:blip r:embed="rId3">
            <a:alphaModFix/>
          </a:blip>
          <a:stretch>
            <a:fillRect/>
          </a:stretch>
        </p:blipFill>
        <p:spPr>
          <a:xfrm>
            <a:off x="3016750" y="1017450"/>
            <a:ext cx="3110498" cy="3821250"/>
          </a:xfrm>
          <a:prstGeom prst="rect">
            <a:avLst/>
          </a:prstGeom>
          <a:noFill/>
          <a:ln>
            <a:noFill/>
          </a:ln>
        </p:spPr>
      </p:pic>
      <p:sp>
        <p:nvSpPr>
          <p:cNvPr id="182" name="Google Shape;182;p28"/>
          <p:cNvSpPr txBox="1"/>
          <p:nvPr/>
        </p:nvSpPr>
        <p:spPr>
          <a:xfrm>
            <a:off x="0" y="4273175"/>
            <a:ext cx="2547300" cy="83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 Source: https://courses.lumenlearning.com/cheminter/chapter/periodic-trends-atomic-radius/</a:t>
            </a:r>
            <a:endParaRPr/>
          </a:p>
        </p:txBody>
      </p:sp>
      <p:sp>
        <p:nvSpPr>
          <p:cNvPr id="183" name="Google Shape;183;p28"/>
          <p:cNvSpPr/>
          <p:nvPr/>
        </p:nvSpPr>
        <p:spPr>
          <a:xfrm>
            <a:off x="2426240" y="2062039"/>
            <a:ext cx="943500" cy="225000"/>
          </a:xfrm>
          <a:prstGeom prst="rightArrow">
            <a:avLst>
              <a:gd fmla="val 10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p:nvPr/>
        </p:nvSpPr>
        <p:spPr>
          <a:xfrm>
            <a:off x="2426240" y="2600303"/>
            <a:ext cx="943500" cy="225000"/>
          </a:xfrm>
          <a:prstGeom prst="rightArrow">
            <a:avLst>
              <a:gd fmla="val 10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txBox="1"/>
          <p:nvPr>
            <p:ph idx="1" type="body"/>
          </p:nvPr>
        </p:nvSpPr>
        <p:spPr>
          <a:xfrm>
            <a:off x="311700" y="4490500"/>
            <a:ext cx="8520600" cy="53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https://graphene.nus.edu.sg/what-exactly-is-graphene/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Image source: https://graphene.nus.edu.sg/what-exactly-is-graphene/ </a:t>
            </a:r>
            <a:endParaRPr/>
          </a:p>
        </p:txBody>
      </p:sp>
      <p:pic>
        <p:nvPicPr>
          <p:cNvPr id="191" name="Google Shape;191;p29"/>
          <p:cNvPicPr preferRelativeResize="0"/>
          <p:nvPr/>
        </p:nvPicPr>
        <p:blipFill>
          <a:blip r:embed="rId3">
            <a:alphaModFix/>
          </a:blip>
          <a:stretch>
            <a:fillRect/>
          </a:stretch>
        </p:blipFill>
        <p:spPr>
          <a:xfrm>
            <a:off x="2022075" y="0"/>
            <a:ext cx="5829725" cy="45711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0"/>
          <p:cNvSpPr txBox="1"/>
          <p:nvPr>
            <p:ph idx="1" type="body"/>
          </p:nvPr>
        </p:nvSpPr>
        <p:spPr>
          <a:xfrm>
            <a:off x="341554" y="4102500"/>
            <a:ext cx="84453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Image source: https://graphene.nus.edu.sg/what-exactly-is-graphene/ </a:t>
            </a:r>
            <a:endParaRPr/>
          </a:p>
        </p:txBody>
      </p:sp>
      <p:pic>
        <p:nvPicPr>
          <p:cNvPr id="197" name="Google Shape;197;p30"/>
          <p:cNvPicPr preferRelativeResize="0"/>
          <p:nvPr/>
        </p:nvPicPr>
        <p:blipFill>
          <a:blip r:embed="rId3">
            <a:alphaModFix/>
          </a:blip>
          <a:stretch>
            <a:fillRect/>
          </a:stretch>
        </p:blipFill>
        <p:spPr>
          <a:xfrm>
            <a:off x="152400" y="152400"/>
            <a:ext cx="8839198" cy="36604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1"/>
          <p:cNvSpPr txBox="1"/>
          <p:nvPr>
            <p:ph idx="1" type="body"/>
          </p:nvPr>
        </p:nvSpPr>
        <p:spPr>
          <a:xfrm>
            <a:off x="319500" y="4145075"/>
            <a:ext cx="8304300" cy="89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Image source: https://graphene.nus.edu.sg/what-exactly-is-</a:t>
            </a:r>
            <a:r>
              <a:rPr lang="en"/>
              <a:t>graphene/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03" name="Google Shape;203;p31"/>
          <p:cNvPicPr preferRelativeResize="0"/>
          <p:nvPr/>
        </p:nvPicPr>
        <p:blipFill>
          <a:blip r:embed="rId3">
            <a:alphaModFix/>
          </a:blip>
          <a:stretch>
            <a:fillRect/>
          </a:stretch>
        </p:blipFill>
        <p:spPr>
          <a:xfrm>
            <a:off x="1732030" y="140757"/>
            <a:ext cx="7062649" cy="39257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ph type="title"/>
          </p:nvPr>
        </p:nvSpPr>
        <p:spPr>
          <a:xfrm>
            <a:off x="347004" y="-722369"/>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Victoria Jones</a:t>
            </a:r>
            <a:endParaRPr/>
          </a:p>
        </p:txBody>
      </p:sp>
      <p:sp>
        <p:nvSpPr>
          <p:cNvPr id="74" name="Google Shape;74;p1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Integrated Science and Introduction to Chemistry Teacher</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Beechwood High School, Fort Mitchell, Kentucky </a:t>
            </a:r>
            <a:endParaRPr/>
          </a:p>
        </p:txBody>
      </p:sp>
      <p:pic>
        <p:nvPicPr>
          <p:cNvPr id="75" name="Google Shape;75;p14"/>
          <p:cNvPicPr preferRelativeResize="0"/>
          <p:nvPr/>
        </p:nvPicPr>
        <p:blipFill rotWithShape="1">
          <a:blip r:embed="rId3">
            <a:alphaModFix/>
          </a:blip>
          <a:srcRect b="10809" l="0" r="0" t="0"/>
          <a:stretch/>
        </p:blipFill>
        <p:spPr>
          <a:xfrm>
            <a:off x="734510" y="906364"/>
            <a:ext cx="3107186" cy="36951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0" name="Google Shape;210;p32"/>
          <p:cNvPicPr preferRelativeResize="0"/>
          <p:nvPr/>
        </p:nvPicPr>
        <p:blipFill>
          <a:blip r:embed="rId3">
            <a:alphaModFix/>
          </a:blip>
          <a:stretch>
            <a:fillRect/>
          </a:stretch>
        </p:blipFill>
        <p:spPr>
          <a:xfrm>
            <a:off x="0" y="55061"/>
            <a:ext cx="9144002" cy="382245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269007" y="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Beyond Graphene Foam Key Points</a:t>
            </a:r>
            <a:endParaRPr/>
          </a:p>
        </p:txBody>
      </p:sp>
      <p:sp>
        <p:nvSpPr>
          <p:cNvPr id="216" name="Google Shape;216;p33"/>
          <p:cNvSpPr txBox="1"/>
          <p:nvPr>
            <p:ph idx="1" type="body"/>
          </p:nvPr>
        </p:nvSpPr>
        <p:spPr>
          <a:xfrm>
            <a:off x="311700" y="707400"/>
            <a:ext cx="8520600" cy="406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What’s </a:t>
            </a:r>
            <a:r>
              <a:rPr lang="en"/>
              <a:t>Graphene Foam and what are its properties?</a:t>
            </a:r>
            <a:endParaRPr/>
          </a:p>
          <a:p>
            <a:pPr indent="0" lvl="0" marL="0" rtl="0" algn="l">
              <a:spcBef>
                <a:spcPts val="1600"/>
              </a:spcBef>
              <a:spcAft>
                <a:spcPts val="0"/>
              </a:spcAft>
              <a:buNone/>
            </a:pPr>
            <a:r>
              <a:rPr lang="en"/>
              <a:t>Graphene foam (GF) is a 3D structure previously </a:t>
            </a:r>
            <a:r>
              <a:rPr lang="en"/>
              <a:t>studied for use in batteries. </a:t>
            </a:r>
            <a:endParaRPr/>
          </a:p>
          <a:p>
            <a:pPr indent="0" lvl="0" marL="0" rtl="0" algn="l">
              <a:spcBef>
                <a:spcPts val="1600"/>
              </a:spcBef>
              <a:spcAft>
                <a:spcPts val="0"/>
              </a:spcAft>
              <a:buNone/>
            </a:pPr>
            <a:r>
              <a:rPr lang="en"/>
              <a:t>Benefits of GF include - high specific surface area, fast electrons transfer.</a:t>
            </a:r>
            <a:endParaRPr/>
          </a:p>
          <a:p>
            <a:pPr indent="0" lvl="0" marL="0" rtl="0" algn="l">
              <a:spcBef>
                <a:spcPts val="1600"/>
              </a:spcBef>
              <a:spcAft>
                <a:spcPts val="0"/>
              </a:spcAft>
              <a:buNone/>
            </a:pPr>
            <a:r>
              <a:rPr lang="en"/>
              <a:t>The Electrical conductivity of GF is unsatisfactory - ~1 S cm^(-1) </a:t>
            </a:r>
            <a:endParaRPr/>
          </a:p>
          <a:p>
            <a:pPr indent="0" lvl="0" marL="0" rtl="0" algn="l">
              <a:spcBef>
                <a:spcPts val="1600"/>
              </a:spcBef>
              <a:spcAft>
                <a:spcPts val="0"/>
              </a:spcAft>
              <a:buNone/>
            </a:pPr>
            <a:r>
              <a:rPr lang="en"/>
              <a:t>The macropores, while increasing SA  actually decrease the conductivity of the foam. </a:t>
            </a:r>
            <a:endParaRPr/>
          </a:p>
          <a:p>
            <a:pPr indent="0" lvl="0" marL="0" rtl="0" algn="l">
              <a:spcBef>
                <a:spcPts val="1600"/>
              </a:spcBef>
              <a:spcAft>
                <a:spcPts val="0"/>
              </a:spcAft>
              <a:buNone/>
            </a:pPr>
            <a:r>
              <a:rPr lang="en"/>
              <a:t>Created using Chemical Vapor Deposition (CVD process) and it gets its porous structure from the expensive Nickel foam used in creation. </a:t>
            </a:r>
            <a:endParaRPr/>
          </a:p>
          <a:p>
            <a:pPr indent="0" lvl="0" marL="0" rtl="0" algn="l">
              <a:spcBef>
                <a:spcPts val="16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11700" y="324548"/>
            <a:ext cx="8520600" cy="6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Refining</a:t>
            </a:r>
            <a:endParaRPr/>
          </a:p>
        </p:txBody>
      </p:sp>
      <p:sp>
        <p:nvSpPr>
          <p:cNvPr id="222" name="Google Shape;222;p34"/>
          <p:cNvSpPr txBox="1"/>
          <p:nvPr>
            <p:ph idx="1" type="body"/>
          </p:nvPr>
        </p:nvSpPr>
        <p:spPr>
          <a:xfrm>
            <a:off x="377680" y="1109782"/>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CVD as a method is effective - results in high purity and low defect concentration, but the catalyst itself needs to be changed.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Current Ni catalysts aren’t providing efficient and inexpensive foundations for graphene synthesis.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5"/>
          <p:cNvSpPr txBox="1"/>
          <p:nvPr>
            <p:ph idx="1" type="body"/>
          </p:nvPr>
        </p:nvSpPr>
        <p:spPr>
          <a:xfrm>
            <a:off x="172016" y="4551650"/>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Image source: J. Mater. Chem. A, 2016,4, 1876-1886</a:t>
            </a:r>
            <a:endParaRPr/>
          </a:p>
        </p:txBody>
      </p:sp>
      <p:pic>
        <p:nvPicPr>
          <p:cNvPr id="228" name="Google Shape;228;p35"/>
          <p:cNvPicPr preferRelativeResize="0"/>
          <p:nvPr/>
        </p:nvPicPr>
        <p:blipFill>
          <a:blip r:embed="rId3">
            <a:alphaModFix/>
          </a:blip>
          <a:stretch>
            <a:fillRect/>
          </a:stretch>
        </p:blipFill>
        <p:spPr>
          <a:xfrm>
            <a:off x="1795260" y="0"/>
            <a:ext cx="5415927" cy="45516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pic>
        <p:nvPicPr>
          <p:cNvPr id="233" name="Google Shape;233;p36"/>
          <p:cNvPicPr preferRelativeResize="0"/>
          <p:nvPr/>
        </p:nvPicPr>
        <p:blipFill rotWithShape="1">
          <a:blip r:embed="rId3">
            <a:alphaModFix/>
          </a:blip>
          <a:srcRect b="58206" l="25386" r="15616" t="0"/>
          <a:stretch/>
        </p:blipFill>
        <p:spPr>
          <a:xfrm>
            <a:off x="2012049" y="1030200"/>
            <a:ext cx="6135374" cy="2988476"/>
          </a:xfrm>
          <a:prstGeom prst="rect">
            <a:avLst/>
          </a:prstGeom>
          <a:noFill/>
          <a:ln>
            <a:noFill/>
          </a:ln>
        </p:spPr>
      </p:pic>
      <p:sp>
        <p:nvSpPr>
          <p:cNvPr id="234" name="Google Shape;234;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Electrical Conductivity</a:t>
            </a:r>
            <a:endParaRPr/>
          </a:p>
        </p:txBody>
      </p:sp>
      <p:sp>
        <p:nvSpPr>
          <p:cNvPr id="235" name="Google Shape;235;p36"/>
          <p:cNvSpPr txBox="1"/>
          <p:nvPr>
            <p:ph idx="4294967295" type="body"/>
          </p:nvPr>
        </p:nvSpPr>
        <p:spPr>
          <a:xfrm>
            <a:off x="319500" y="4230575"/>
            <a:ext cx="5998800" cy="59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Image source: J. Mater. Chem. A, 2016,4, 1876-1886</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id="240" name="Google Shape;240;p37"/>
          <p:cNvPicPr preferRelativeResize="0"/>
          <p:nvPr/>
        </p:nvPicPr>
        <p:blipFill rotWithShape="1">
          <a:blip r:embed="rId3">
            <a:alphaModFix/>
          </a:blip>
          <a:srcRect b="60480" l="16247" r="13660" t="0"/>
          <a:stretch/>
        </p:blipFill>
        <p:spPr>
          <a:xfrm>
            <a:off x="1360276" y="1153725"/>
            <a:ext cx="6829647" cy="2409175"/>
          </a:xfrm>
          <a:prstGeom prst="rect">
            <a:avLst/>
          </a:prstGeom>
          <a:noFill/>
          <a:ln>
            <a:noFill/>
          </a:ln>
        </p:spPr>
      </p:pic>
      <p:sp>
        <p:nvSpPr>
          <p:cNvPr id="241" name="Google Shape;241;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Surface Area &amp; Porosity</a:t>
            </a:r>
            <a:endParaRPr/>
          </a:p>
        </p:txBody>
      </p:sp>
      <p:sp>
        <p:nvSpPr>
          <p:cNvPr id="242" name="Google Shape;242;p37"/>
          <p:cNvSpPr txBox="1"/>
          <p:nvPr>
            <p:ph idx="4294967295" type="body"/>
          </p:nvPr>
        </p:nvSpPr>
        <p:spPr>
          <a:xfrm>
            <a:off x="319500" y="4230575"/>
            <a:ext cx="5998800" cy="59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Image source: J. Mater. Chem. A, 2016,4, 1876-1886</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8"/>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Image source: J. Mater. Chem. A, 2016,4, 1876-1886</a:t>
            </a:r>
            <a:endParaRPr/>
          </a:p>
        </p:txBody>
      </p:sp>
      <p:sp>
        <p:nvSpPr>
          <p:cNvPr id="248" name="Google Shape;248;p38"/>
          <p:cNvSpPr txBox="1"/>
          <p:nvPr/>
        </p:nvSpPr>
        <p:spPr>
          <a:xfrm>
            <a:off x="1498126" y="2214587"/>
            <a:ext cx="6147600" cy="7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9" name="Google Shape;249;p38"/>
          <p:cNvPicPr preferRelativeResize="0"/>
          <p:nvPr/>
        </p:nvPicPr>
        <p:blipFill>
          <a:blip r:embed="rId3">
            <a:alphaModFix/>
          </a:blip>
          <a:stretch>
            <a:fillRect/>
          </a:stretch>
        </p:blipFill>
        <p:spPr>
          <a:xfrm>
            <a:off x="152400" y="152400"/>
            <a:ext cx="8819099" cy="4004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255" name="Google Shape;255;p39"/>
          <p:cNvSpPr txBox="1"/>
          <p:nvPr>
            <p:ph idx="1" type="body"/>
          </p:nvPr>
        </p:nvSpPr>
        <p:spPr>
          <a:xfrm>
            <a:off x="311700" y="1082614"/>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know graphene is a good housing, so now we’re going to use it to house Na and we’re going to optimize the graphene by doping it with Nitrogen. </a:t>
            </a:r>
            <a:endParaRPr/>
          </a:p>
          <a:p>
            <a:pPr indent="0" lvl="0" marL="0" rtl="0" algn="l">
              <a:spcBef>
                <a:spcPts val="1600"/>
              </a:spcBef>
              <a:spcAft>
                <a:spcPts val="16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Training </a:t>
            </a:r>
            <a:r>
              <a:rPr lang="en"/>
              <a:t>Received</a:t>
            </a:r>
            <a:r>
              <a:rPr lang="en"/>
              <a:t> </a:t>
            </a:r>
            <a:endParaRPr/>
          </a:p>
        </p:txBody>
      </p:sp>
      <p:sp>
        <p:nvSpPr>
          <p:cNvPr id="261" name="Google Shape;261;p40"/>
          <p:cNvSpPr txBox="1"/>
          <p:nvPr>
            <p:ph idx="1" type="body"/>
          </p:nvPr>
        </p:nvSpPr>
        <p:spPr>
          <a:xfrm>
            <a:off x="311700" y="1044025"/>
            <a:ext cx="8520600" cy="35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been trained in sever</a:t>
            </a:r>
            <a:r>
              <a:rPr lang="en"/>
              <a:t>al procedures: </a:t>
            </a:r>
            <a:endParaRPr/>
          </a:p>
          <a:p>
            <a:pPr indent="-342900" lvl="0" marL="457200" rtl="0" algn="l">
              <a:spcBef>
                <a:spcPts val="1600"/>
              </a:spcBef>
              <a:spcAft>
                <a:spcPts val="0"/>
              </a:spcAft>
              <a:buSzPts val="1800"/>
              <a:buChar char="●"/>
            </a:pPr>
            <a:r>
              <a:rPr lang="en"/>
              <a:t>Creation of </a:t>
            </a:r>
            <a:r>
              <a:rPr lang="en"/>
              <a:t>Nickel</a:t>
            </a:r>
            <a:r>
              <a:rPr lang="en"/>
              <a:t> slurry</a:t>
            </a:r>
            <a:endParaRPr/>
          </a:p>
          <a:p>
            <a:pPr indent="-342900" lvl="0" marL="457200" rtl="0" algn="l">
              <a:spcBef>
                <a:spcPts val="0"/>
              </a:spcBef>
              <a:spcAft>
                <a:spcPts val="0"/>
              </a:spcAft>
              <a:buSzPts val="1800"/>
              <a:buChar char="●"/>
            </a:pPr>
            <a:r>
              <a:rPr lang="en"/>
              <a:t>Raman Spectroscopy </a:t>
            </a:r>
            <a:endParaRPr/>
          </a:p>
          <a:p>
            <a:pPr indent="-342900" lvl="0" marL="457200" rtl="0" algn="l">
              <a:spcBef>
                <a:spcPts val="0"/>
              </a:spcBef>
              <a:spcAft>
                <a:spcPts val="0"/>
              </a:spcAft>
              <a:buSzPts val="1800"/>
              <a:buChar char="●"/>
            </a:pPr>
            <a:r>
              <a:rPr lang="en"/>
              <a:t>EDLC Testing </a:t>
            </a:r>
            <a:endParaRPr/>
          </a:p>
          <a:p>
            <a:pPr indent="-342900" lvl="0" marL="457200" rtl="0" algn="l">
              <a:spcBef>
                <a:spcPts val="0"/>
              </a:spcBef>
              <a:spcAft>
                <a:spcPts val="0"/>
              </a:spcAft>
              <a:buSzPts val="1800"/>
              <a:buChar char="●"/>
            </a:pPr>
            <a:r>
              <a:rPr lang="en"/>
              <a:t>Half cell construction</a:t>
            </a:r>
            <a:r>
              <a:rPr lang="en"/>
              <a:t> </a:t>
            </a:r>
            <a:endParaRPr/>
          </a:p>
          <a:p>
            <a:pPr indent="-342900" lvl="0" marL="457200" rtl="0" algn="l">
              <a:spcBef>
                <a:spcPts val="0"/>
              </a:spcBef>
              <a:spcAft>
                <a:spcPts val="0"/>
              </a:spcAft>
              <a:buSzPts val="1800"/>
              <a:buChar char="●"/>
            </a:pPr>
            <a:r>
              <a:rPr lang="en"/>
              <a:t>And more!</a:t>
            </a:r>
            <a:endParaRPr/>
          </a:p>
        </p:txBody>
      </p:sp>
      <p:pic>
        <p:nvPicPr>
          <p:cNvPr id="262" name="Google Shape;262;p40"/>
          <p:cNvPicPr preferRelativeResize="0"/>
          <p:nvPr/>
        </p:nvPicPr>
        <p:blipFill>
          <a:blip r:embed="rId4">
            <a:alphaModFix/>
          </a:blip>
          <a:stretch>
            <a:fillRect/>
          </a:stretch>
        </p:blipFill>
        <p:spPr>
          <a:xfrm>
            <a:off x="5509300" y="-1"/>
            <a:ext cx="3634697" cy="2726023"/>
          </a:xfrm>
          <a:prstGeom prst="rect">
            <a:avLst/>
          </a:prstGeom>
          <a:noFill/>
          <a:ln>
            <a:noFill/>
          </a:ln>
        </p:spPr>
      </p:pic>
      <p:pic>
        <p:nvPicPr>
          <p:cNvPr id="263" name="Google Shape;263;p40"/>
          <p:cNvPicPr preferRelativeResize="0"/>
          <p:nvPr/>
        </p:nvPicPr>
        <p:blipFill>
          <a:blip r:embed="rId5">
            <a:alphaModFix/>
          </a:blip>
          <a:stretch>
            <a:fillRect/>
          </a:stretch>
        </p:blipFill>
        <p:spPr>
          <a:xfrm>
            <a:off x="0" y="3351375"/>
            <a:ext cx="2239423" cy="1679575"/>
          </a:xfrm>
          <a:prstGeom prst="rect">
            <a:avLst/>
          </a:prstGeom>
          <a:noFill/>
          <a:ln>
            <a:noFill/>
          </a:ln>
        </p:spPr>
      </p:pic>
      <p:pic>
        <p:nvPicPr>
          <p:cNvPr id="264" name="Google Shape;264;p40"/>
          <p:cNvPicPr preferRelativeResize="0"/>
          <p:nvPr/>
        </p:nvPicPr>
        <p:blipFill>
          <a:blip r:embed="rId6">
            <a:alphaModFix/>
          </a:blip>
          <a:stretch>
            <a:fillRect/>
          </a:stretch>
        </p:blipFill>
        <p:spPr>
          <a:xfrm>
            <a:off x="3501950" y="1626200"/>
            <a:ext cx="2553549" cy="34047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1" name="Google Shape;271;p41"/>
          <p:cNvPicPr preferRelativeResize="0"/>
          <p:nvPr/>
        </p:nvPicPr>
        <p:blipFill rotWithShape="1">
          <a:blip r:embed="rId3">
            <a:alphaModFix/>
          </a:blip>
          <a:srcRect b="11287" l="22319" r="25810" t="50001"/>
          <a:stretch/>
        </p:blipFill>
        <p:spPr>
          <a:xfrm>
            <a:off x="3645600" y="0"/>
            <a:ext cx="2342300" cy="2330728"/>
          </a:xfrm>
          <a:prstGeom prst="rect">
            <a:avLst/>
          </a:prstGeom>
          <a:noFill/>
          <a:ln>
            <a:noFill/>
          </a:ln>
        </p:spPr>
      </p:pic>
      <p:pic>
        <p:nvPicPr>
          <p:cNvPr id="272" name="Google Shape;272;p41"/>
          <p:cNvPicPr preferRelativeResize="0"/>
          <p:nvPr/>
        </p:nvPicPr>
        <p:blipFill rotWithShape="1">
          <a:blip r:embed="rId4">
            <a:alphaModFix/>
          </a:blip>
          <a:srcRect b="5382" l="16236" r="-6188" t="4753"/>
          <a:stretch/>
        </p:blipFill>
        <p:spPr>
          <a:xfrm>
            <a:off x="-149024" y="0"/>
            <a:ext cx="3636171" cy="5143501"/>
          </a:xfrm>
          <a:prstGeom prst="rect">
            <a:avLst/>
          </a:prstGeom>
          <a:noFill/>
          <a:ln>
            <a:noFill/>
          </a:ln>
        </p:spPr>
      </p:pic>
      <p:pic>
        <p:nvPicPr>
          <p:cNvPr id="273" name="Google Shape;273;p41"/>
          <p:cNvPicPr preferRelativeResize="0"/>
          <p:nvPr/>
        </p:nvPicPr>
        <p:blipFill>
          <a:blip r:embed="rId5">
            <a:alphaModFix/>
          </a:blip>
          <a:stretch>
            <a:fillRect/>
          </a:stretch>
        </p:blipFill>
        <p:spPr>
          <a:xfrm>
            <a:off x="6619437" y="2491492"/>
            <a:ext cx="2018550" cy="2691380"/>
          </a:xfrm>
          <a:prstGeom prst="rect">
            <a:avLst/>
          </a:prstGeom>
          <a:noFill/>
          <a:ln>
            <a:noFill/>
          </a:ln>
        </p:spPr>
      </p:pic>
      <p:pic>
        <p:nvPicPr>
          <p:cNvPr id="274" name="Google Shape;274;p41"/>
          <p:cNvPicPr preferRelativeResize="0"/>
          <p:nvPr/>
        </p:nvPicPr>
        <p:blipFill rotWithShape="1">
          <a:blip r:embed="rId6">
            <a:alphaModFix/>
          </a:blip>
          <a:srcRect b="0" l="8954" r="6328" t="21580"/>
          <a:stretch/>
        </p:blipFill>
        <p:spPr>
          <a:xfrm>
            <a:off x="6619413" y="0"/>
            <a:ext cx="2018550" cy="2491504"/>
          </a:xfrm>
          <a:prstGeom prst="rect">
            <a:avLst/>
          </a:prstGeom>
          <a:noFill/>
          <a:ln>
            <a:noFill/>
          </a:ln>
        </p:spPr>
      </p:pic>
      <p:pic>
        <p:nvPicPr>
          <p:cNvPr id="275" name="Google Shape;275;p41"/>
          <p:cNvPicPr preferRelativeResize="0"/>
          <p:nvPr/>
        </p:nvPicPr>
        <p:blipFill rotWithShape="1">
          <a:blip r:embed="rId7">
            <a:alphaModFix/>
          </a:blip>
          <a:srcRect b="25445" l="17505" r="0" t="0"/>
          <a:stretch/>
        </p:blipFill>
        <p:spPr>
          <a:xfrm>
            <a:off x="3645593" y="2330725"/>
            <a:ext cx="2342300" cy="28222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5"/>
          <p:cNvSpPr txBox="1"/>
          <p:nvPr>
            <p:ph type="title"/>
          </p:nvPr>
        </p:nvSpPr>
        <p:spPr>
          <a:xfrm>
            <a:off x="347004" y="-722369"/>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Ramya Ravindrababu</a:t>
            </a:r>
            <a:endParaRPr sz="3600"/>
          </a:p>
        </p:txBody>
      </p:sp>
      <p:sp>
        <p:nvSpPr>
          <p:cNvPr id="81" name="Google Shape;81;p1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Math</a:t>
            </a:r>
            <a:r>
              <a:rPr lang="en"/>
              <a:t> Teacher</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Betsy Layne High School</a:t>
            </a:r>
            <a:r>
              <a:rPr lang="en"/>
              <a:t>, Floyd County, Kentucky </a:t>
            </a:r>
            <a:endParaRPr/>
          </a:p>
        </p:txBody>
      </p:sp>
      <p:pic>
        <p:nvPicPr>
          <p:cNvPr id="82" name="Google Shape;82;p15"/>
          <p:cNvPicPr preferRelativeResize="0"/>
          <p:nvPr/>
        </p:nvPicPr>
        <p:blipFill>
          <a:blip r:embed="rId3">
            <a:alphaModFix/>
          </a:blip>
          <a:stretch>
            <a:fillRect/>
          </a:stretch>
        </p:blipFill>
        <p:spPr>
          <a:xfrm>
            <a:off x="347000" y="953431"/>
            <a:ext cx="3885270" cy="38852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2"/>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Goals and Objectives of Research</a:t>
            </a:r>
            <a:endParaRPr/>
          </a:p>
        </p:txBody>
      </p:sp>
      <p:sp>
        <p:nvSpPr>
          <p:cNvPr id="281" name="Google Shape;281;p42"/>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4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The goal of this research is</a:t>
            </a:r>
            <a:r>
              <a:rPr lang="en" sz="2400"/>
              <a:t> to demonstrate </a:t>
            </a:r>
            <a:r>
              <a:rPr lang="en" sz="2400"/>
              <a:t>feasibility</a:t>
            </a:r>
            <a:r>
              <a:rPr lang="en" sz="2400"/>
              <a:t> of Nitrogen doped Graphene used for commercially available Na</a:t>
            </a:r>
            <a:r>
              <a:rPr baseline="30000" lang="en" sz="2400"/>
              <a:t>+</a:t>
            </a:r>
            <a:r>
              <a:rPr lang="en" sz="2400"/>
              <a:t> batteries.</a:t>
            </a:r>
            <a:endParaRPr sz="2400"/>
          </a:p>
          <a:p>
            <a:pPr indent="0" lvl="0" marL="0" rtl="0" algn="l">
              <a:spcBef>
                <a:spcPts val="160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3"/>
          <p:cNvSpPr txBox="1"/>
          <p:nvPr>
            <p:ph type="ctrTitle"/>
          </p:nvPr>
        </p:nvSpPr>
        <p:spPr>
          <a:xfrm>
            <a:off x="1004150" y="1751776"/>
            <a:ext cx="7136700" cy="198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Our Results So Far!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4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Cyclic</a:t>
            </a:r>
            <a:r>
              <a:rPr lang="en"/>
              <a:t> </a:t>
            </a:r>
            <a:r>
              <a:rPr lang="en"/>
              <a:t>Voltammetric</a:t>
            </a:r>
            <a:r>
              <a:rPr lang="en"/>
              <a:t> Test Results</a:t>
            </a:r>
            <a:endParaRPr/>
          </a:p>
        </p:txBody>
      </p:sp>
      <p:sp>
        <p:nvSpPr>
          <p:cNvPr id="293" name="Google Shape;293;p4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94" name="Google Shape;294;p44" title="Chart"/>
          <p:cNvPicPr preferRelativeResize="0"/>
          <p:nvPr/>
        </p:nvPicPr>
        <p:blipFill>
          <a:blip r:embed="rId3">
            <a:alphaModFix/>
          </a:blip>
          <a:stretch>
            <a:fillRect/>
          </a:stretch>
        </p:blipFill>
        <p:spPr>
          <a:xfrm>
            <a:off x="0" y="1152425"/>
            <a:ext cx="6221856" cy="3847175"/>
          </a:xfrm>
          <a:prstGeom prst="rect">
            <a:avLst/>
          </a:prstGeom>
          <a:noFill/>
          <a:ln>
            <a:noFill/>
          </a:ln>
        </p:spPr>
      </p:pic>
      <p:pic>
        <p:nvPicPr>
          <p:cNvPr id="295" name="Google Shape;295;p44"/>
          <p:cNvPicPr preferRelativeResize="0"/>
          <p:nvPr/>
        </p:nvPicPr>
        <p:blipFill rotWithShape="1">
          <a:blip r:embed="rId4">
            <a:alphaModFix/>
          </a:blip>
          <a:srcRect b="15484" l="6737" r="23439" t="35792"/>
          <a:stretch/>
        </p:blipFill>
        <p:spPr>
          <a:xfrm>
            <a:off x="6221850" y="65650"/>
            <a:ext cx="2922152" cy="271881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4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2" name="Google Shape;302;p45"/>
          <p:cNvPicPr preferRelativeResize="0"/>
          <p:nvPr/>
        </p:nvPicPr>
        <p:blipFill>
          <a:blip r:embed="rId3">
            <a:alphaModFix/>
          </a:blip>
          <a:stretch>
            <a:fillRect/>
          </a:stretch>
        </p:blipFill>
        <p:spPr>
          <a:xfrm>
            <a:off x="404053" y="0"/>
            <a:ext cx="8335892" cy="5143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9" name="Google Shape;309;p46"/>
          <p:cNvPicPr preferRelativeResize="0"/>
          <p:nvPr/>
        </p:nvPicPr>
        <p:blipFill>
          <a:blip r:embed="rId3">
            <a:alphaModFix/>
          </a:blip>
          <a:stretch>
            <a:fillRect/>
          </a:stretch>
        </p:blipFill>
        <p:spPr>
          <a:xfrm>
            <a:off x="879146" y="0"/>
            <a:ext cx="7385710"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6" name="Google Shape;316;p47"/>
          <p:cNvPicPr preferRelativeResize="0"/>
          <p:nvPr/>
        </p:nvPicPr>
        <p:blipFill>
          <a:blip r:embed="rId3">
            <a:alphaModFix/>
          </a:blip>
          <a:stretch>
            <a:fillRect/>
          </a:stretch>
        </p:blipFill>
        <p:spPr>
          <a:xfrm>
            <a:off x="537042" y="0"/>
            <a:ext cx="8069914" cy="5143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3" name="Google Shape;323;p48"/>
          <p:cNvPicPr preferRelativeResize="0"/>
          <p:nvPr/>
        </p:nvPicPr>
        <p:blipFill>
          <a:blip r:embed="rId3">
            <a:alphaModFix/>
          </a:blip>
          <a:stretch>
            <a:fillRect/>
          </a:stretch>
        </p:blipFill>
        <p:spPr>
          <a:xfrm>
            <a:off x="381880" y="0"/>
            <a:ext cx="8380241"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0" name="Google Shape;330;p49"/>
          <p:cNvPicPr preferRelativeResize="0"/>
          <p:nvPr/>
        </p:nvPicPr>
        <p:blipFill>
          <a:blip r:embed="rId3">
            <a:alphaModFix/>
          </a:blip>
          <a:stretch>
            <a:fillRect/>
          </a:stretch>
        </p:blipFill>
        <p:spPr>
          <a:xfrm>
            <a:off x="819537" y="0"/>
            <a:ext cx="7504926"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Ramen Spectroscopy Results</a:t>
            </a:r>
            <a:endParaRPr/>
          </a:p>
        </p:txBody>
      </p:sp>
      <p:sp>
        <p:nvSpPr>
          <p:cNvPr id="336" name="Google Shape;336;p5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7" name="Google Shape;337;p50" title="Chart"/>
          <p:cNvPicPr preferRelativeResize="0"/>
          <p:nvPr/>
        </p:nvPicPr>
        <p:blipFill>
          <a:blip r:embed="rId3">
            <a:alphaModFix/>
          </a:blip>
          <a:stretch>
            <a:fillRect/>
          </a:stretch>
        </p:blipFill>
        <p:spPr>
          <a:xfrm>
            <a:off x="125627" y="1020600"/>
            <a:ext cx="6136101" cy="3794150"/>
          </a:xfrm>
          <a:prstGeom prst="rect">
            <a:avLst/>
          </a:prstGeom>
          <a:noFill/>
          <a:ln>
            <a:noFill/>
          </a:ln>
        </p:spPr>
      </p:pic>
      <p:pic>
        <p:nvPicPr>
          <p:cNvPr id="338" name="Google Shape;338;p50"/>
          <p:cNvPicPr preferRelativeResize="0"/>
          <p:nvPr/>
        </p:nvPicPr>
        <p:blipFill>
          <a:blip r:embed="rId4">
            <a:alphaModFix/>
          </a:blip>
          <a:stretch>
            <a:fillRect/>
          </a:stretch>
        </p:blipFill>
        <p:spPr>
          <a:xfrm>
            <a:off x="6098722" y="1"/>
            <a:ext cx="2940477" cy="392064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45" name="Google Shape;345;p51"/>
          <p:cNvPicPr preferRelativeResize="0"/>
          <p:nvPr/>
        </p:nvPicPr>
        <p:blipFill>
          <a:blip r:embed="rId3">
            <a:alphaModFix/>
          </a:blip>
          <a:stretch>
            <a:fillRect/>
          </a:stretch>
        </p:blipFill>
        <p:spPr>
          <a:xfrm>
            <a:off x="549411" y="0"/>
            <a:ext cx="8045179"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  </a:t>
            </a:r>
            <a:endParaRPr/>
          </a:p>
        </p:txBody>
      </p:sp>
      <p:sp>
        <p:nvSpPr>
          <p:cNvPr id="88" name="Google Shape;88;p1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romanUcPeriod"/>
            </a:pPr>
            <a:r>
              <a:rPr lang="en" sz="2400"/>
              <a:t>Introduction</a:t>
            </a:r>
            <a:endParaRPr sz="2400"/>
          </a:p>
          <a:p>
            <a:pPr indent="-381000" lvl="0" marL="457200" rtl="0" algn="l">
              <a:spcBef>
                <a:spcPts val="0"/>
              </a:spcBef>
              <a:spcAft>
                <a:spcPts val="0"/>
              </a:spcAft>
              <a:buSzPts val="2400"/>
              <a:buAutoNum type="romanUcPeriod"/>
            </a:pPr>
            <a:r>
              <a:rPr lang="en" sz="2400"/>
              <a:t>Abstract</a:t>
            </a:r>
            <a:endParaRPr sz="2400"/>
          </a:p>
          <a:p>
            <a:pPr indent="-381000" lvl="0" marL="457200" rtl="0" algn="l">
              <a:spcBef>
                <a:spcPts val="0"/>
              </a:spcBef>
              <a:spcAft>
                <a:spcPts val="0"/>
              </a:spcAft>
              <a:buSzPts val="2400"/>
              <a:buAutoNum type="romanUcPeriod"/>
            </a:pPr>
            <a:r>
              <a:rPr lang="en" sz="2400"/>
              <a:t>Literature Review</a:t>
            </a:r>
            <a:endParaRPr sz="2400"/>
          </a:p>
          <a:p>
            <a:pPr indent="-381000" lvl="0" marL="457200" rtl="0" algn="l">
              <a:spcBef>
                <a:spcPts val="0"/>
              </a:spcBef>
              <a:spcAft>
                <a:spcPts val="0"/>
              </a:spcAft>
              <a:buSzPts val="2400"/>
              <a:buAutoNum type="romanUcPeriod"/>
            </a:pPr>
            <a:r>
              <a:rPr lang="en" sz="2400"/>
              <a:t>Current Limitations</a:t>
            </a:r>
            <a:endParaRPr sz="2400"/>
          </a:p>
          <a:p>
            <a:pPr indent="-381000" lvl="0" marL="457200" rtl="0" algn="l">
              <a:spcBef>
                <a:spcPts val="0"/>
              </a:spcBef>
              <a:spcAft>
                <a:spcPts val="0"/>
              </a:spcAft>
              <a:buSzPts val="2400"/>
              <a:buAutoNum type="romanUcPeriod"/>
            </a:pPr>
            <a:r>
              <a:rPr lang="en" sz="2400"/>
              <a:t>Proposed Study Tasks</a:t>
            </a:r>
            <a:endParaRPr sz="2400"/>
          </a:p>
          <a:p>
            <a:pPr indent="-381000" lvl="0" marL="457200" rtl="0" algn="l">
              <a:spcBef>
                <a:spcPts val="0"/>
              </a:spcBef>
              <a:spcAft>
                <a:spcPts val="0"/>
              </a:spcAft>
              <a:buSzPts val="2400"/>
              <a:buAutoNum type="romanUcPeriod"/>
            </a:pPr>
            <a:r>
              <a:rPr lang="en" sz="2400"/>
              <a:t>Research Progress and Results</a:t>
            </a:r>
            <a:endParaRPr sz="2400"/>
          </a:p>
          <a:p>
            <a:pPr indent="-381000" lvl="0" marL="457200" rtl="0" algn="l">
              <a:spcBef>
                <a:spcPts val="0"/>
              </a:spcBef>
              <a:spcAft>
                <a:spcPts val="0"/>
              </a:spcAft>
              <a:buSzPts val="2400"/>
              <a:buAutoNum type="romanUcPeriod"/>
            </a:pPr>
            <a:r>
              <a:rPr lang="en" sz="2400"/>
              <a:t>Unit Topics</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Ratio for RET sample: 19.3</a:t>
            </a:r>
            <a:endParaRPr/>
          </a:p>
        </p:txBody>
      </p:sp>
      <p:sp>
        <p:nvSpPr>
          <p:cNvPr id="351" name="Google Shape;351;p5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We’ve created single layer graphene - which is highly desirable!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5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Optimizing Everyday Objects</a:t>
            </a:r>
            <a:endParaRPr/>
          </a:p>
        </p:txBody>
      </p:sp>
      <p:sp>
        <p:nvSpPr>
          <p:cNvPr id="357" name="Google Shape;357;p53"/>
          <p:cNvSpPr txBox="1"/>
          <p:nvPr>
            <p:ph idx="1" type="body"/>
          </p:nvPr>
        </p:nvSpPr>
        <p:spPr>
          <a:xfrm>
            <a:off x="311700" y="1152423"/>
            <a:ext cx="8520600" cy="3302700"/>
          </a:xfrm>
          <a:prstGeom prst="rect">
            <a:avLst/>
          </a:prstGeom>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700" u="sng">
                <a:latin typeface="Arial"/>
                <a:ea typeface="Arial"/>
                <a:cs typeface="Arial"/>
                <a:sym typeface="Arial"/>
              </a:rPr>
              <a:t>Big Idea:</a:t>
            </a:r>
            <a:endParaRPr sz="1700" u="sng">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latin typeface="Arial"/>
                <a:ea typeface="Arial"/>
                <a:cs typeface="Arial"/>
                <a:sym typeface="Arial"/>
              </a:rPr>
              <a:t>How can we use the Engineering Design Process to optimize an </a:t>
            </a:r>
            <a:r>
              <a:rPr lang="en" sz="1700">
                <a:solidFill>
                  <a:srgbClr val="000000"/>
                </a:solidFill>
                <a:latin typeface="Arial"/>
                <a:ea typeface="Arial"/>
                <a:cs typeface="Arial"/>
                <a:sym typeface="Arial"/>
              </a:rPr>
              <a:t>everyday</a:t>
            </a:r>
            <a:r>
              <a:rPr lang="en" sz="1700">
                <a:solidFill>
                  <a:srgbClr val="000000"/>
                </a:solidFill>
                <a:latin typeface="Arial"/>
                <a:ea typeface="Arial"/>
                <a:cs typeface="Arial"/>
                <a:sym typeface="Arial"/>
              </a:rPr>
              <a:t> object? (Stairs)</a:t>
            </a:r>
            <a:endParaRPr sz="1700">
              <a:solidFill>
                <a:srgbClr val="000000"/>
              </a:solidFill>
              <a:latin typeface="Arial"/>
              <a:ea typeface="Arial"/>
              <a:cs typeface="Arial"/>
              <a:sym typeface="Arial"/>
            </a:endParaRPr>
          </a:p>
          <a:p>
            <a:pPr indent="0" lvl="0" marL="0" rtl="0" algn="l">
              <a:spcBef>
                <a:spcPts val="300"/>
              </a:spcBef>
              <a:spcAft>
                <a:spcPts val="0"/>
              </a:spcAft>
              <a:buNone/>
            </a:pPr>
            <a:r>
              <a:rPr lang="en" sz="1700" u="sng">
                <a:latin typeface="Arial"/>
                <a:ea typeface="Arial"/>
                <a:cs typeface="Arial"/>
                <a:sym typeface="Arial"/>
              </a:rPr>
              <a:t>Essential Questions: </a:t>
            </a:r>
            <a:endParaRPr sz="1700" u="sng">
              <a:latin typeface="Arial"/>
              <a:ea typeface="Arial"/>
              <a:cs typeface="Arial"/>
              <a:sym typeface="Arial"/>
            </a:endParaRPr>
          </a:p>
          <a:p>
            <a:pPr indent="0" lvl="0" marL="0" rtl="0" algn="l">
              <a:lnSpc>
                <a:spcPct val="115000"/>
              </a:lnSpc>
              <a:spcBef>
                <a:spcPts val="1600"/>
              </a:spcBef>
              <a:spcAft>
                <a:spcPts val="0"/>
              </a:spcAft>
              <a:buNone/>
            </a:pPr>
            <a:r>
              <a:rPr lang="en" sz="1700">
                <a:solidFill>
                  <a:srgbClr val="000000"/>
                </a:solidFill>
                <a:latin typeface="Arial"/>
                <a:ea typeface="Arial"/>
                <a:cs typeface="Arial"/>
                <a:sym typeface="Arial"/>
              </a:rPr>
              <a:t>Why do staircases fail?</a:t>
            </a:r>
            <a:endParaRPr sz="1700">
              <a:solidFill>
                <a:srgbClr val="000000"/>
              </a:solidFill>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latin typeface="Arial"/>
                <a:ea typeface="Arial"/>
                <a:cs typeface="Arial"/>
                <a:sym typeface="Arial"/>
              </a:rPr>
              <a:t>What are the required/optimal features of a staircase?</a:t>
            </a:r>
            <a:endParaRPr sz="1700">
              <a:solidFill>
                <a:srgbClr val="000000"/>
              </a:solidFill>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highlight>
                  <a:srgbClr val="FFFF00"/>
                </a:highlight>
                <a:latin typeface="Arial"/>
                <a:ea typeface="Arial"/>
                <a:cs typeface="Arial"/>
                <a:sym typeface="Arial"/>
              </a:rPr>
              <a:t>How can we optimize dysfunctional staircases uses distance, slope, and the foundations of coordinate geometry?</a:t>
            </a:r>
            <a:endParaRPr sz="1700">
              <a:solidFill>
                <a:srgbClr val="000000"/>
              </a:solidFill>
              <a:highlight>
                <a:srgbClr val="FFFF00"/>
              </a:highlight>
              <a:latin typeface="Arial"/>
              <a:ea typeface="Arial"/>
              <a:cs typeface="Arial"/>
              <a:sym typeface="Arial"/>
            </a:endParaRPr>
          </a:p>
          <a:p>
            <a:pPr indent="0" lvl="0" marL="0" rtl="0" algn="l">
              <a:spcBef>
                <a:spcPts val="300"/>
              </a:spcBef>
              <a:spcAft>
                <a:spcPts val="1600"/>
              </a:spcAft>
              <a:buNone/>
            </a:pPr>
            <a:r>
              <a:t/>
            </a:r>
            <a:endParaRPr sz="17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4"/>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Unit Overview</a:t>
            </a:r>
            <a:endParaRPr/>
          </a:p>
        </p:txBody>
      </p:sp>
      <p:sp>
        <p:nvSpPr>
          <p:cNvPr id="363" name="Google Shape;363;p54"/>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Theme: Optimization </a:t>
            </a:r>
            <a:endParaRPr/>
          </a:p>
        </p:txBody>
      </p:sp>
      <p:sp>
        <p:nvSpPr>
          <p:cNvPr id="364" name="Google Shape;364;p5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a:p>
            <a:pPr indent="0" lvl="0" marL="0" rtl="0" algn="l">
              <a:spcBef>
                <a:spcPts val="1600"/>
              </a:spcBef>
              <a:spcAft>
                <a:spcPts val="0"/>
              </a:spcAft>
              <a:buNone/>
            </a:pPr>
            <a:r>
              <a:rPr lang="en">
                <a:solidFill>
                  <a:schemeClr val="dk2"/>
                </a:solidFill>
              </a:rPr>
              <a:t>Activity 1: Engineering a Duck</a:t>
            </a:r>
            <a:endParaRPr>
              <a:solidFill>
                <a:schemeClr val="dk2"/>
              </a:solidFill>
            </a:endParaRPr>
          </a:p>
          <a:p>
            <a:pPr indent="0" lvl="0" marL="0" rtl="0" algn="l">
              <a:spcBef>
                <a:spcPts val="1600"/>
              </a:spcBef>
              <a:spcAft>
                <a:spcPts val="0"/>
              </a:spcAft>
              <a:buNone/>
            </a:pPr>
            <a:r>
              <a:rPr lang="en">
                <a:solidFill>
                  <a:schemeClr val="dk2"/>
                </a:solidFill>
              </a:rPr>
              <a:t>Activity 2: When Staircases Fail</a:t>
            </a:r>
            <a:endParaRPr>
              <a:solidFill>
                <a:schemeClr val="dk2"/>
              </a:solidFill>
            </a:endParaRPr>
          </a:p>
          <a:p>
            <a:pPr indent="0" lvl="0" marL="0" rtl="0" algn="l">
              <a:spcBef>
                <a:spcPts val="1600"/>
              </a:spcBef>
              <a:spcAft>
                <a:spcPts val="0"/>
              </a:spcAft>
              <a:buNone/>
            </a:pPr>
            <a:r>
              <a:rPr lang="en">
                <a:solidFill>
                  <a:schemeClr val="dk2"/>
                </a:solidFill>
              </a:rPr>
              <a:t>Activity 3: Engineering a Staircase</a:t>
            </a:r>
            <a:endParaRPr>
              <a:solidFill>
                <a:schemeClr val="dk2"/>
              </a:solidFill>
            </a:endParaRPr>
          </a:p>
          <a:p>
            <a:pPr indent="0" lvl="0" marL="0" rtl="0" algn="l">
              <a:spcBef>
                <a:spcPts val="1600"/>
              </a:spcBef>
              <a:spcAft>
                <a:spcPts val="0"/>
              </a:spcAft>
              <a:buNone/>
            </a:pPr>
            <a:r>
              <a:rPr lang="en">
                <a:solidFill>
                  <a:schemeClr val="dk2"/>
                </a:solidFill>
              </a:rPr>
              <a:t>Activity 4: Presentation</a:t>
            </a:r>
            <a:r>
              <a:rPr lang="en">
                <a:solidFill>
                  <a:schemeClr val="dk2"/>
                </a:solidFill>
              </a:rPr>
              <a:t> </a:t>
            </a:r>
            <a:endParaRPr>
              <a:solidFill>
                <a:schemeClr val="dk2"/>
              </a:solidFill>
            </a:endParaRPr>
          </a:p>
          <a:p>
            <a:pPr indent="0" lvl="0" marL="0" rtl="0" algn="l">
              <a:spcBef>
                <a:spcPts val="1600"/>
              </a:spcBef>
              <a:spcAft>
                <a:spcPts val="1600"/>
              </a:spcAft>
              <a:buNone/>
            </a:pPr>
            <a:r>
              <a:rPr lang="en">
                <a:solidFill>
                  <a:schemeClr val="dk2"/>
                </a:solidFill>
              </a:rPr>
              <a:t>Challenge: Optimize a staircase design using Engineering Design Process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5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 Topic - Victoria </a:t>
            </a:r>
            <a:endParaRPr/>
          </a:p>
        </p:txBody>
      </p:sp>
      <p:sp>
        <p:nvSpPr>
          <p:cNvPr id="370" name="Google Shape;370;p55"/>
          <p:cNvSpPr txBox="1"/>
          <p:nvPr>
            <p:ph idx="1" type="body"/>
          </p:nvPr>
        </p:nvSpPr>
        <p:spPr>
          <a:xfrm>
            <a:off x="311700" y="1328423"/>
            <a:ext cx="8520600" cy="3302700"/>
          </a:xfrm>
          <a:prstGeom prst="rect">
            <a:avLst/>
          </a:prstGeom>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700" u="sng">
                <a:latin typeface="Arial"/>
                <a:ea typeface="Arial"/>
                <a:cs typeface="Arial"/>
                <a:sym typeface="Arial"/>
              </a:rPr>
              <a:t>Big Idea:</a:t>
            </a:r>
            <a:endParaRPr sz="1700" u="sng">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latin typeface="Arial"/>
                <a:ea typeface="Arial"/>
                <a:cs typeface="Arial"/>
                <a:sym typeface="Arial"/>
              </a:rPr>
              <a:t>How can we design transportation that is effective and eco friendly using battery technology?</a:t>
            </a:r>
            <a:endParaRPr sz="1700">
              <a:solidFill>
                <a:srgbClr val="000000"/>
              </a:solidFill>
              <a:latin typeface="Arial"/>
              <a:ea typeface="Arial"/>
              <a:cs typeface="Arial"/>
              <a:sym typeface="Arial"/>
            </a:endParaRPr>
          </a:p>
          <a:p>
            <a:pPr indent="0" lvl="0" marL="0" rtl="0" algn="l">
              <a:spcBef>
                <a:spcPts val="300"/>
              </a:spcBef>
              <a:spcAft>
                <a:spcPts val="0"/>
              </a:spcAft>
              <a:buNone/>
            </a:pPr>
            <a:r>
              <a:rPr lang="en" sz="1700" u="sng">
                <a:latin typeface="Arial"/>
                <a:ea typeface="Arial"/>
                <a:cs typeface="Arial"/>
                <a:sym typeface="Arial"/>
              </a:rPr>
              <a:t>Essential Questions: </a:t>
            </a:r>
            <a:endParaRPr sz="1700" u="sng">
              <a:latin typeface="Arial"/>
              <a:ea typeface="Arial"/>
              <a:cs typeface="Arial"/>
              <a:sym typeface="Arial"/>
            </a:endParaRPr>
          </a:p>
          <a:p>
            <a:pPr indent="0" lvl="0" marL="0" rtl="0" algn="l">
              <a:lnSpc>
                <a:spcPct val="115000"/>
              </a:lnSpc>
              <a:spcBef>
                <a:spcPts val="1600"/>
              </a:spcBef>
              <a:spcAft>
                <a:spcPts val="0"/>
              </a:spcAft>
              <a:buNone/>
            </a:pPr>
            <a:r>
              <a:rPr lang="en" sz="1700">
                <a:solidFill>
                  <a:srgbClr val="000000"/>
                </a:solidFill>
                <a:latin typeface="Arial"/>
                <a:ea typeface="Arial"/>
                <a:cs typeface="Arial"/>
                <a:sym typeface="Arial"/>
              </a:rPr>
              <a:t>How do we use chemistry to design batteries?</a:t>
            </a:r>
            <a:endParaRPr sz="1700">
              <a:solidFill>
                <a:srgbClr val="000000"/>
              </a:solidFill>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latin typeface="Arial"/>
                <a:ea typeface="Arial"/>
                <a:cs typeface="Arial"/>
                <a:sym typeface="Arial"/>
              </a:rPr>
              <a:t>How do we test batteries to determine their abilities? </a:t>
            </a:r>
            <a:endParaRPr sz="1700">
              <a:solidFill>
                <a:srgbClr val="000000"/>
              </a:solidFill>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latin typeface="Arial"/>
                <a:ea typeface="Arial"/>
                <a:cs typeface="Arial"/>
                <a:sym typeface="Arial"/>
              </a:rPr>
              <a:t>How and why do we store energy?</a:t>
            </a:r>
            <a:endParaRPr sz="1700">
              <a:solidFill>
                <a:srgbClr val="000000"/>
              </a:solidFill>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latin typeface="Arial"/>
                <a:ea typeface="Arial"/>
                <a:cs typeface="Arial"/>
                <a:sym typeface="Arial"/>
              </a:rPr>
              <a:t>What are the advantages of electric vehicles as opposed to gasoline vehicles?</a:t>
            </a:r>
            <a:endParaRPr sz="1700">
              <a:solidFill>
                <a:srgbClr val="000000"/>
              </a:solidFill>
              <a:latin typeface="Arial"/>
              <a:ea typeface="Arial"/>
              <a:cs typeface="Arial"/>
              <a:sym typeface="Arial"/>
            </a:endParaRPr>
          </a:p>
          <a:p>
            <a:pPr indent="0" lvl="0" marL="0" rtl="0" algn="l">
              <a:lnSpc>
                <a:spcPct val="115000"/>
              </a:lnSpc>
              <a:spcBef>
                <a:spcPts val="300"/>
              </a:spcBef>
              <a:spcAft>
                <a:spcPts val="0"/>
              </a:spcAft>
              <a:buNone/>
            </a:pPr>
            <a:r>
              <a:rPr lang="en" sz="1700">
                <a:solidFill>
                  <a:srgbClr val="000000"/>
                </a:solidFill>
                <a:highlight>
                  <a:srgbClr val="FFFF00"/>
                </a:highlight>
                <a:latin typeface="Arial"/>
                <a:ea typeface="Arial"/>
                <a:cs typeface="Arial"/>
                <a:sym typeface="Arial"/>
              </a:rPr>
              <a:t>What are the pros and cons of different battery types and arrangements?</a:t>
            </a:r>
            <a:endParaRPr sz="1700">
              <a:solidFill>
                <a:srgbClr val="000000"/>
              </a:solidFill>
              <a:highlight>
                <a:srgbClr val="FFFF00"/>
              </a:highlight>
              <a:latin typeface="Arial"/>
              <a:ea typeface="Arial"/>
              <a:cs typeface="Arial"/>
              <a:sym typeface="Arial"/>
            </a:endParaRPr>
          </a:p>
          <a:p>
            <a:pPr indent="0" lvl="0" marL="0" rtl="0" algn="l">
              <a:spcBef>
                <a:spcPts val="300"/>
              </a:spcBef>
              <a:spcAft>
                <a:spcPts val="1600"/>
              </a:spcAft>
              <a:buNone/>
            </a:pPr>
            <a:r>
              <a:t/>
            </a:r>
            <a:endParaRPr sz="1700">
              <a:latin typeface="Arial"/>
              <a:ea typeface="Arial"/>
              <a:cs typeface="Arial"/>
              <a:sym typeface="Arial"/>
            </a:endParaRPr>
          </a:p>
        </p:txBody>
      </p:sp>
      <p:pic>
        <p:nvPicPr>
          <p:cNvPr id="371" name="Google Shape;371;p55"/>
          <p:cNvPicPr preferRelativeResize="0"/>
          <p:nvPr/>
        </p:nvPicPr>
        <p:blipFill>
          <a:blip r:embed="rId3">
            <a:alphaModFix/>
          </a:blip>
          <a:stretch>
            <a:fillRect/>
          </a:stretch>
        </p:blipFill>
        <p:spPr>
          <a:xfrm>
            <a:off x="7458150" y="2245725"/>
            <a:ext cx="1626575" cy="16265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56"/>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Unit Overview</a:t>
            </a:r>
            <a:endParaRPr/>
          </a:p>
        </p:txBody>
      </p:sp>
      <p:sp>
        <p:nvSpPr>
          <p:cNvPr id="377" name="Google Shape;377;p56"/>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Theme: Optimization </a:t>
            </a:r>
            <a:endParaRPr/>
          </a:p>
        </p:txBody>
      </p:sp>
      <p:sp>
        <p:nvSpPr>
          <p:cNvPr id="378" name="Google Shape;378;p5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a:p>
            <a:pPr indent="0" lvl="0" marL="0" rtl="0" algn="l">
              <a:spcBef>
                <a:spcPts val="1600"/>
              </a:spcBef>
              <a:spcAft>
                <a:spcPts val="0"/>
              </a:spcAft>
              <a:buNone/>
            </a:pPr>
            <a:r>
              <a:rPr lang="en">
                <a:solidFill>
                  <a:schemeClr val="dk2"/>
                </a:solidFill>
              </a:rPr>
              <a:t>Activity 1: Modeling voltage</a:t>
            </a:r>
            <a:endParaRPr>
              <a:solidFill>
                <a:schemeClr val="dk2"/>
              </a:solidFill>
            </a:endParaRPr>
          </a:p>
          <a:p>
            <a:pPr indent="0" lvl="0" marL="0" rtl="0" algn="l">
              <a:spcBef>
                <a:spcPts val="1600"/>
              </a:spcBef>
              <a:spcAft>
                <a:spcPts val="0"/>
              </a:spcAft>
              <a:buNone/>
            </a:pPr>
            <a:r>
              <a:rPr lang="en">
                <a:solidFill>
                  <a:schemeClr val="dk2"/>
                </a:solidFill>
              </a:rPr>
              <a:t>Activity 2: Electroplating copper</a:t>
            </a:r>
            <a:endParaRPr>
              <a:solidFill>
                <a:schemeClr val="dk2"/>
              </a:solidFill>
            </a:endParaRPr>
          </a:p>
          <a:p>
            <a:pPr indent="0" lvl="0" marL="0" rtl="0" algn="l">
              <a:spcBef>
                <a:spcPts val="1600"/>
              </a:spcBef>
              <a:spcAft>
                <a:spcPts val="0"/>
              </a:spcAft>
              <a:buNone/>
            </a:pPr>
            <a:r>
              <a:rPr lang="en">
                <a:solidFill>
                  <a:schemeClr val="dk2"/>
                </a:solidFill>
              </a:rPr>
              <a:t>Activity 3: Optimizing electrolytes in batteries</a:t>
            </a:r>
            <a:endParaRPr>
              <a:solidFill>
                <a:schemeClr val="dk2"/>
              </a:solidFill>
            </a:endParaRPr>
          </a:p>
          <a:p>
            <a:pPr indent="0" lvl="0" marL="0" rtl="0" algn="l">
              <a:spcBef>
                <a:spcPts val="1600"/>
              </a:spcBef>
              <a:spcAft>
                <a:spcPts val="0"/>
              </a:spcAft>
              <a:buNone/>
            </a:pPr>
            <a:r>
              <a:rPr lang="en">
                <a:solidFill>
                  <a:schemeClr val="dk2"/>
                </a:solidFill>
              </a:rPr>
              <a:t>Activity 4: Optimizing series versus parallel batteries</a:t>
            </a:r>
            <a:endParaRPr>
              <a:solidFill>
                <a:schemeClr val="dk2"/>
              </a:solidFill>
            </a:endParaRPr>
          </a:p>
          <a:p>
            <a:pPr indent="0" lvl="0" marL="0" rtl="0" algn="l">
              <a:spcBef>
                <a:spcPts val="1600"/>
              </a:spcBef>
              <a:spcAft>
                <a:spcPts val="1600"/>
              </a:spcAft>
              <a:buNone/>
            </a:pPr>
            <a:r>
              <a:rPr lang="en">
                <a:solidFill>
                  <a:schemeClr val="dk2"/>
                </a:solidFill>
              </a:rPr>
              <a:t>Challenge: Optimize a small electric vehicle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57"/>
          <p:cNvSpPr txBox="1"/>
          <p:nvPr>
            <p:ph type="title"/>
          </p:nvPr>
        </p:nvSpPr>
        <p:spPr>
          <a:xfrm>
            <a:off x="311700" y="1927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Deliverables </a:t>
            </a:r>
            <a:endParaRPr/>
          </a:p>
        </p:txBody>
      </p:sp>
      <p:sp>
        <p:nvSpPr>
          <p:cNvPr id="384" name="Google Shape;384;p5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5" name="Google Shape;385;p57"/>
          <p:cNvPicPr preferRelativeResize="0"/>
          <p:nvPr/>
        </p:nvPicPr>
        <p:blipFill>
          <a:blip r:embed="rId3">
            <a:alphaModFix/>
          </a:blip>
          <a:stretch>
            <a:fillRect/>
          </a:stretch>
        </p:blipFill>
        <p:spPr>
          <a:xfrm>
            <a:off x="1754850" y="1075438"/>
            <a:ext cx="5920994" cy="36844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58"/>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58"/>
          <p:cNvPicPr preferRelativeResize="0"/>
          <p:nvPr/>
        </p:nvPicPr>
        <p:blipFill rotWithShape="1">
          <a:blip r:embed="rId3">
            <a:alphaModFix/>
          </a:blip>
          <a:srcRect b="4048" l="0" r="18956" t="15630"/>
          <a:stretch/>
        </p:blipFill>
        <p:spPr>
          <a:xfrm>
            <a:off x="-280400" y="0"/>
            <a:ext cx="3935502" cy="5200726"/>
          </a:xfrm>
          <a:prstGeom prst="rect">
            <a:avLst/>
          </a:prstGeom>
          <a:noFill/>
          <a:ln>
            <a:noFill/>
          </a:ln>
        </p:spPr>
      </p:pic>
      <p:pic>
        <p:nvPicPr>
          <p:cNvPr id="392" name="Google Shape;392;p58"/>
          <p:cNvPicPr preferRelativeResize="0"/>
          <p:nvPr/>
        </p:nvPicPr>
        <p:blipFill rotWithShape="1">
          <a:blip r:embed="rId4">
            <a:alphaModFix/>
          </a:blip>
          <a:srcRect b="0" l="28012" r="10903" t="18066"/>
          <a:stretch/>
        </p:blipFill>
        <p:spPr>
          <a:xfrm>
            <a:off x="3655103" y="0"/>
            <a:ext cx="2907946" cy="5200726"/>
          </a:xfrm>
          <a:prstGeom prst="rect">
            <a:avLst/>
          </a:prstGeom>
          <a:noFill/>
          <a:ln>
            <a:noFill/>
          </a:ln>
        </p:spPr>
      </p:pic>
      <p:pic>
        <p:nvPicPr>
          <p:cNvPr id="393" name="Google Shape;393;p58"/>
          <p:cNvPicPr preferRelativeResize="0"/>
          <p:nvPr/>
        </p:nvPicPr>
        <p:blipFill rotWithShape="1">
          <a:blip r:embed="rId5">
            <a:alphaModFix/>
          </a:blip>
          <a:srcRect b="19636" l="31105" r="25328" t="17204"/>
          <a:stretch/>
        </p:blipFill>
        <p:spPr>
          <a:xfrm>
            <a:off x="6553790" y="8950"/>
            <a:ext cx="2660833" cy="51435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399" name="Google Shape;399;p5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00000"/>
                </a:solidFill>
                <a:latin typeface="Lato"/>
                <a:ea typeface="Lato"/>
                <a:cs typeface="Lato"/>
                <a:sym typeface="Lato"/>
              </a:rPr>
              <a:t>UC RET Program</a:t>
            </a:r>
            <a:endParaRPr sz="2000">
              <a:solidFill>
                <a:srgbClr val="000000"/>
              </a:solidFill>
              <a:latin typeface="Lato"/>
              <a:ea typeface="Lato"/>
              <a:cs typeface="Lato"/>
              <a:sym typeface="Lato"/>
            </a:endParaRPr>
          </a:p>
          <a:p>
            <a:pPr indent="0" lvl="0" marL="0" rtl="0" algn="ctr">
              <a:spcBef>
                <a:spcPts val="0"/>
              </a:spcBef>
              <a:spcAft>
                <a:spcPts val="0"/>
              </a:spcAft>
              <a:buNone/>
            </a:pPr>
            <a:r>
              <a:rPr lang="en" sz="2000">
                <a:solidFill>
                  <a:srgbClr val="000000"/>
                </a:solidFill>
                <a:latin typeface="Lato"/>
                <a:ea typeface="Lato"/>
                <a:cs typeface="Lato"/>
                <a:sym typeface="Lato"/>
              </a:rPr>
              <a:t>NSF Grant: Engineering Design Challenges and Research Experience for Secondary and Community College Teachers</a:t>
            </a:r>
            <a:endParaRPr sz="2000">
              <a:solidFill>
                <a:srgbClr val="000000"/>
              </a:solidFill>
              <a:latin typeface="Lato"/>
              <a:ea typeface="Lato"/>
              <a:cs typeface="Lato"/>
              <a:sym typeface="Lato"/>
            </a:endParaRPr>
          </a:p>
          <a:p>
            <a:pPr indent="0" lvl="0" marL="0" rtl="0" algn="ctr">
              <a:spcBef>
                <a:spcPts val="0"/>
              </a:spcBef>
              <a:spcAft>
                <a:spcPts val="0"/>
              </a:spcAft>
              <a:buNone/>
            </a:pPr>
            <a:r>
              <a:rPr lang="en" sz="2000">
                <a:solidFill>
                  <a:srgbClr val="000000"/>
                </a:solidFill>
                <a:latin typeface="Lato"/>
                <a:ea typeface="Lato"/>
                <a:cs typeface="Lato"/>
                <a:sym typeface="Lato"/>
              </a:rPr>
              <a:t>EEC-1710826</a:t>
            </a:r>
            <a:endParaRPr sz="2000">
              <a:solidFill>
                <a:srgbClr val="000000"/>
              </a:solidFill>
              <a:latin typeface="Lato"/>
              <a:ea typeface="Lato"/>
              <a:cs typeface="Lato"/>
              <a:sym typeface="Lato"/>
            </a:endParaRPr>
          </a:p>
        </p:txBody>
      </p:sp>
      <p:sp>
        <p:nvSpPr>
          <p:cNvPr id="400" name="Google Shape;400;p59"/>
          <p:cNvSpPr txBox="1"/>
          <p:nvPr>
            <p:ph idx="2" type="body"/>
          </p:nvPr>
        </p:nvSpPr>
        <p:spPr>
          <a:xfrm>
            <a:off x="4928051" y="1039685"/>
            <a:ext cx="38370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700"/>
              <a:t>     </a:t>
            </a:r>
            <a:r>
              <a:rPr lang="en" sz="1700">
                <a:solidFill>
                  <a:srgbClr val="000000"/>
                </a:solidFill>
                <a:latin typeface="Lato"/>
                <a:ea typeface="Lato"/>
                <a:cs typeface="Lato"/>
                <a:sym typeface="Lato"/>
              </a:rPr>
              <a:t>Special Thanks to:</a:t>
            </a:r>
            <a:endParaRPr sz="1700">
              <a:solidFill>
                <a:srgbClr val="000000"/>
              </a:solidFill>
              <a:latin typeface="Lato"/>
              <a:ea typeface="Lato"/>
              <a:cs typeface="Lato"/>
              <a:sym typeface="Lato"/>
            </a:endParaRPr>
          </a:p>
          <a:p>
            <a:pPr indent="0" lvl="0" marL="0" rtl="0" algn="ctr">
              <a:spcBef>
                <a:spcPts val="1600"/>
              </a:spcBef>
              <a:spcAft>
                <a:spcPts val="0"/>
              </a:spcAft>
              <a:buNone/>
            </a:pPr>
            <a:r>
              <a:rPr lang="en" sz="1700">
                <a:solidFill>
                  <a:srgbClr val="000000"/>
                </a:solidFill>
                <a:latin typeface="Lato"/>
                <a:ea typeface="Lato"/>
                <a:cs typeface="Lato"/>
                <a:sym typeface="Lato"/>
              </a:rPr>
              <a:t>Dr. Vesselin Shanov</a:t>
            </a:r>
            <a:endParaRPr sz="1700">
              <a:solidFill>
                <a:srgbClr val="000000"/>
              </a:solidFill>
              <a:latin typeface="Lato"/>
              <a:ea typeface="Lato"/>
              <a:cs typeface="Lato"/>
              <a:sym typeface="Lato"/>
            </a:endParaRPr>
          </a:p>
          <a:p>
            <a:pPr indent="0" lvl="0" marL="0" rtl="0" algn="ctr">
              <a:spcBef>
                <a:spcPts val="1600"/>
              </a:spcBef>
              <a:spcAft>
                <a:spcPts val="0"/>
              </a:spcAft>
              <a:buNone/>
            </a:pPr>
            <a:r>
              <a:rPr lang="en" sz="1700">
                <a:solidFill>
                  <a:srgbClr val="000000"/>
                </a:solidFill>
                <a:latin typeface="Lato"/>
                <a:ea typeface="Lato"/>
                <a:cs typeface="Lato"/>
                <a:sym typeface="Lato"/>
              </a:rPr>
              <a:t>Sathya Kanakaraj</a:t>
            </a:r>
            <a:endParaRPr sz="1700">
              <a:solidFill>
                <a:srgbClr val="000000"/>
              </a:solidFill>
              <a:latin typeface="Lato"/>
              <a:ea typeface="Lato"/>
              <a:cs typeface="Lato"/>
              <a:sym typeface="Lato"/>
            </a:endParaRPr>
          </a:p>
          <a:p>
            <a:pPr indent="0" lvl="0" marL="0" rtl="0" algn="ctr">
              <a:spcBef>
                <a:spcPts val="1600"/>
              </a:spcBef>
              <a:spcAft>
                <a:spcPts val="0"/>
              </a:spcAft>
              <a:buNone/>
            </a:pPr>
            <a:r>
              <a:rPr lang="en" sz="1700">
                <a:solidFill>
                  <a:srgbClr val="000000"/>
                </a:solidFill>
                <a:latin typeface="Lato"/>
                <a:ea typeface="Lato"/>
                <a:cs typeface="Lato"/>
                <a:sym typeface="Lato"/>
              </a:rPr>
              <a:t>Dr. Margaret Kupferle </a:t>
            </a:r>
            <a:endParaRPr sz="1700">
              <a:solidFill>
                <a:srgbClr val="000000"/>
              </a:solidFill>
              <a:latin typeface="Lato"/>
              <a:ea typeface="Lato"/>
              <a:cs typeface="Lato"/>
              <a:sym typeface="Lato"/>
            </a:endParaRPr>
          </a:p>
          <a:p>
            <a:pPr indent="0" lvl="0" marL="0" rtl="0" algn="ctr">
              <a:spcBef>
                <a:spcPts val="1600"/>
              </a:spcBef>
              <a:spcAft>
                <a:spcPts val="0"/>
              </a:spcAft>
              <a:buNone/>
            </a:pPr>
            <a:r>
              <a:rPr lang="en" sz="1700">
                <a:solidFill>
                  <a:srgbClr val="000000"/>
                </a:solidFill>
                <a:latin typeface="Lato"/>
                <a:ea typeface="Lato"/>
                <a:cs typeface="Lato"/>
                <a:sym typeface="Lato"/>
              </a:rPr>
              <a:t>Lora Buchanan</a:t>
            </a:r>
            <a:endParaRPr sz="1700">
              <a:solidFill>
                <a:srgbClr val="000000"/>
              </a:solidFill>
              <a:latin typeface="Arial"/>
              <a:ea typeface="Arial"/>
              <a:cs typeface="Arial"/>
              <a:sym typeface="Arial"/>
            </a:endParaRPr>
          </a:p>
          <a:p>
            <a:pPr indent="0" lvl="0" marL="0" rtl="0" algn="ctr">
              <a:spcBef>
                <a:spcPts val="1600"/>
              </a:spcBef>
              <a:spcAft>
                <a:spcPts val="0"/>
              </a:spcAft>
              <a:buNone/>
            </a:pPr>
            <a:r>
              <a:rPr lang="en" sz="1700">
                <a:solidFill>
                  <a:srgbClr val="000000"/>
                </a:solidFill>
                <a:latin typeface="Lato"/>
                <a:ea typeface="Lato"/>
                <a:cs typeface="Lato"/>
                <a:sym typeface="Lato"/>
              </a:rPr>
              <a:t>Pamela Truesdell</a:t>
            </a:r>
            <a:endParaRPr sz="1700">
              <a:solidFill>
                <a:srgbClr val="000000"/>
              </a:solidFill>
              <a:latin typeface="Lato"/>
              <a:ea typeface="Lato"/>
              <a:cs typeface="Lato"/>
              <a:sym typeface="Lato"/>
            </a:endParaRPr>
          </a:p>
          <a:p>
            <a:pPr indent="0" lvl="0" marL="0" rtl="0" algn="ctr">
              <a:spcBef>
                <a:spcPts val="1600"/>
              </a:spcBef>
              <a:spcAft>
                <a:spcPts val="0"/>
              </a:spcAft>
              <a:buNone/>
            </a:pPr>
            <a:r>
              <a:rPr lang="en" sz="1700">
                <a:solidFill>
                  <a:srgbClr val="000000"/>
                </a:solidFill>
                <a:latin typeface="Lato"/>
                <a:ea typeface="Lato"/>
                <a:cs typeface="Lato"/>
                <a:sym typeface="Lato"/>
              </a:rPr>
              <a:t>NSF Grant : EEC-1710826</a:t>
            </a:r>
            <a:endParaRPr sz="1700">
              <a:solidFill>
                <a:srgbClr val="000000"/>
              </a:solidFill>
              <a:latin typeface="Lato"/>
              <a:ea typeface="Lato"/>
              <a:cs typeface="Lato"/>
              <a:sym typeface="Lato"/>
            </a:endParaRPr>
          </a:p>
          <a:p>
            <a:pPr indent="0" lvl="0" marL="0" rtl="0" algn="ctr">
              <a:spcBef>
                <a:spcPts val="1600"/>
              </a:spcBef>
              <a:spcAft>
                <a:spcPts val="0"/>
              </a:spcAft>
              <a:buNone/>
            </a:pPr>
            <a:r>
              <a:rPr lang="en" sz="1700">
                <a:solidFill>
                  <a:srgbClr val="000000"/>
                </a:solidFill>
                <a:latin typeface="Lato"/>
                <a:ea typeface="Lato"/>
                <a:cs typeface="Lato"/>
                <a:sym typeface="Lato"/>
              </a:rPr>
              <a:t>University of Cincinnati </a:t>
            </a:r>
            <a:endParaRPr sz="1700">
              <a:solidFill>
                <a:srgbClr val="000000"/>
              </a:solidFill>
              <a:latin typeface="Lato"/>
              <a:ea typeface="Lato"/>
              <a:cs typeface="Lato"/>
              <a:sym typeface="Lato"/>
            </a:endParaRPr>
          </a:p>
          <a:p>
            <a:pPr indent="0" lvl="0" marL="0" rtl="0" algn="ctr">
              <a:spcBef>
                <a:spcPts val="1600"/>
              </a:spcBef>
              <a:spcAft>
                <a:spcPts val="0"/>
              </a:spcAft>
              <a:buNone/>
            </a:pPr>
            <a:r>
              <a:rPr lang="en" sz="1700">
                <a:solidFill>
                  <a:srgbClr val="000000"/>
                </a:solidFill>
                <a:latin typeface="Lato"/>
                <a:ea typeface="Lato"/>
                <a:cs typeface="Lato"/>
                <a:sym typeface="Lato"/>
              </a:rPr>
              <a:t>RET Program  </a:t>
            </a:r>
            <a:endParaRPr sz="1700">
              <a:solidFill>
                <a:srgbClr val="000000"/>
              </a:solidFill>
              <a:latin typeface="Lato"/>
              <a:ea typeface="Lato"/>
              <a:cs typeface="Lato"/>
              <a:sym typeface="Lato"/>
            </a:endParaRPr>
          </a:p>
          <a:p>
            <a:pPr indent="0" lvl="0" marL="0" rtl="0" algn="ctr">
              <a:lnSpc>
                <a:spcPct val="100000"/>
              </a:lnSpc>
              <a:spcBef>
                <a:spcPts val="1600"/>
              </a:spcBef>
              <a:spcAft>
                <a:spcPts val="0"/>
              </a:spcAft>
              <a:buNone/>
            </a:pPr>
            <a:r>
              <a:t/>
            </a:r>
            <a:endParaRPr sz="1700">
              <a:solidFill>
                <a:srgbClr val="000000"/>
              </a:solidFill>
              <a:latin typeface="Lato"/>
              <a:ea typeface="Lato"/>
              <a:cs typeface="Lato"/>
              <a:sym typeface="Lato"/>
            </a:endParaRPr>
          </a:p>
          <a:p>
            <a:pPr indent="0" lvl="0" marL="0" rtl="0" algn="ctr">
              <a:spcBef>
                <a:spcPts val="0"/>
              </a:spcBef>
              <a:spcAft>
                <a:spcPts val="1600"/>
              </a:spcAft>
              <a:buNone/>
            </a:pPr>
            <a:r>
              <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a:t>
            </a:r>
            <a:endParaRPr/>
          </a:p>
        </p:txBody>
      </p:sp>
      <p:sp>
        <p:nvSpPr>
          <p:cNvPr id="94" name="Google Shape;94;p1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Energy storage is becoming a primary target for research and optimization due to renewable energy concerns. Graphene is a material currently used as an electrode in Li chemistry batteries. We want to improve Na chemistry batteries because they are cheaper and easier to dispose of. To optimize graphene we add Nitrogen to the graphene structure. </a:t>
            </a:r>
            <a:endParaRPr/>
          </a:p>
        </p:txBody>
      </p:sp>
      <p:sp>
        <p:nvSpPr>
          <p:cNvPr id="95" name="Google Shape;95;p17"/>
          <p:cNvSpPr/>
          <p:nvPr/>
        </p:nvSpPr>
        <p:spPr>
          <a:xfrm>
            <a:off x="834448" y="3202816"/>
            <a:ext cx="1366200" cy="1366200"/>
          </a:xfrm>
          <a:prstGeom prst="diamond">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a:off x="3503823" y="3298966"/>
            <a:ext cx="1366200" cy="1366200"/>
          </a:xfrm>
          <a:prstGeom prst="diamond">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a:off x="6339995" y="3202816"/>
            <a:ext cx="1366200" cy="1366200"/>
          </a:xfrm>
          <a:prstGeom prst="diamond">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txBox="1"/>
          <p:nvPr/>
        </p:nvSpPr>
        <p:spPr>
          <a:xfrm>
            <a:off x="917849" y="4569029"/>
            <a:ext cx="11994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Theory</a:t>
            </a:r>
            <a:endParaRPr/>
          </a:p>
        </p:txBody>
      </p:sp>
      <p:sp>
        <p:nvSpPr>
          <p:cNvPr id="99" name="Google Shape;99;p17"/>
          <p:cNvSpPr txBox="1"/>
          <p:nvPr/>
        </p:nvSpPr>
        <p:spPr>
          <a:xfrm>
            <a:off x="3670624" y="4569029"/>
            <a:ext cx="11994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Research</a:t>
            </a:r>
            <a:endParaRPr/>
          </a:p>
        </p:txBody>
      </p:sp>
      <p:sp>
        <p:nvSpPr>
          <p:cNvPr id="100" name="Google Shape;100;p17"/>
          <p:cNvSpPr txBox="1"/>
          <p:nvPr/>
        </p:nvSpPr>
        <p:spPr>
          <a:xfrm>
            <a:off x="6423399" y="4481832"/>
            <a:ext cx="11994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Mass Production</a:t>
            </a:r>
            <a:endParaRPr/>
          </a:p>
        </p:txBody>
      </p:sp>
      <p:sp>
        <p:nvSpPr>
          <p:cNvPr id="101" name="Google Shape;101;p17"/>
          <p:cNvSpPr/>
          <p:nvPr/>
        </p:nvSpPr>
        <p:spPr>
          <a:xfrm>
            <a:off x="2381675" y="3629718"/>
            <a:ext cx="1024500" cy="512400"/>
          </a:xfrm>
          <a:prstGeom prst="rightArrow">
            <a:avLst>
              <a:gd fmla="val 50000" name="adj1"/>
              <a:gd fmla="val 50000" name="adj2"/>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p:nvPr/>
        </p:nvSpPr>
        <p:spPr>
          <a:xfrm>
            <a:off x="5184904" y="3629718"/>
            <a:ext cx="1024500" cy="512400"/>
          </a:xfrm>
          <a:prstGeom prst="rightArrow">
            <a:avLst>
              <a:gd fmla="val 50000" name="adj1"/>
              <a:gd fmla="val 50000" name="adj2"/>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txBox="1"/>
          <p:nvPr/>
        </p:nvSpPr>
        <p:spPr>
          <a:xfrm>
            <a:off x="3728975" y="3443300"/>
            <a:ext cx="915900" cy="7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We are HERE with Na batteries </a:t>
            </a:r>
            <a:endParaRPr/>
          </a:p>
        </p:txBody>
      </p:sp>
      <p:sp>
        <p:nvSpPr>
          <p:cNvPr id="104" name="Google Shape;104;p17"/>
          <p:cNvSpPr/>
          <p:nvPr/>
        </p:nvSpPr>
        <p:spPr>
          <a:xfrm>
            <a:off x="1208095" y="3600180"/>
            <a:ext cx="618900" cy="571500"/>
          </a:xfrm>
          <a:prstGeom prst="smileyFace">
            <a:avLst>
              <a:gd fmla="val 4653"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txBox="1"/>
          <p:nvPr/>
        </p:nvSpPr>
        <p:spPr>
          <a:xfrm>
            <a:off x="6695124" y="3540792"/>
            <a:ext cx="9159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t>?$</a:t>
            </a:r>
            <a:endParaRPr sz="3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412610" y="37904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Abstract </a:t>
            </a:r>
            <a:endParaRPr/>
          </a:p>
        </p:txBody>
      </p:sp>
      <p:sp>
        <p:nvSpPr>
          <p:cNvPr id="111" name="Google Shape;111;p1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Graphene is a material highly suited to performing as the electrode in batteries. </a:t>
            </a:r>
            <a:endParaRPr/>
          </a:p>
          <a:p>
            <a:pPr indent="-342900" lvl="0" marL="457200" rtl="0" algn="l">
              <a:spcBef>
                <a:spcPts val="0"/>
              </a:spcBef>
              <a:spcAft>
                <a:spcPts val="0"/>
              </a:spcAft>
              <a:buSzPts val="1800"/>
              <a:buChar char="●"/>
            </a:pPr>
            <a:r>
              <a:rPr lang="en"/>
              <a:t>Li batteries are the primary current type</a:t>
            </a:r>
            <a:endParaRPr/>
          </a:p>
          <a:p>
            <a:pPr indent="-342900" lvl="0" marL="457200" rtl="0" algn="l">
              <a:spcBef>
                <a:spcPts val="0"/>
              </a:spcBef>
              <a:spcAft>
                <a:spcPts val="0"/>
              </a:spcAft>
              <a:buSzPts val="1800"/>
              <a:buChar char="●"/>
            </a:pPr>
            <a:r>
              <a:rPr lang="en"/>
              <a:t>Na batteries have several benefits but don’t yet have the testing and optimization that Li batteries have </a:t>
            </a:r>
            <a:endParaRPr/>
          </a:p>
          <a:p>
            <a:pPr indent="-342900" lvl="0" marL="457200" rtl="0" algn="l">
              <a:spcBef>
                <a:spcPts val="0"/>
              </a:spcBef>
              <a:spcAft>
                <a:spcPts val="0"/>
              </a:spcAft>
              <a:buSzPts val="1800"/>
              <a:buChar char="●"/>
            </a:pPr>
            <a:r>
              <a:rPr lang="en"/>
              <a:t>Graphene needs to be </a:t>
            </a:r>
            <a:r>
              <a:rPr lang="en"/>
              <a:t>optimized to serve as the electrode in Na batteries</a:t>
            </a:r>
            <a:r>
              <a:rPr lang="en"/>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9"/>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Energy Storage</a:t>
            </a:r>
            <a:endParaRPr/>
          </a:p>
        </p:txBody>
      </p:sp>
      <p:sp>
        <p:nvSpPr>
          <p:cNvPr id="117" name="Google Shape;117;p19"/>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Literature Review &amp; Limitations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Why do we care about energy storage?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grpSp>
        <p:nvGrpSpPr>
          <p:cNvPr id="127" name="Google Shape;127;p21"/>
          <p:cNvGrpSpPr/>
          <p:nvPr/>
        </p:nvGrpSpPr>
        <p:grpSpPr>
          <a:xfrm>
            <a:off x="152402" y="152403"/>
            <a:ext cx="4027636" cy="3290751"/>
            <a:chOff x="152400" y="152400"/>
            <a:chExt cx="3375774" cy="2705542"/>
          </a:xfrm>
        </p:grpSpPr>
        <p:pic>
          <p:nvPicPr>
            <p:cNvPr descr="See the source image" id="128" name="Google Shape;128;p21"/>
            <p:cNvPicPr preferRelativeResize="0"/>
            <p:nvPr/>
          </p:nvPicPr>
          <p:blipFill>
            <a:blip r:embed="rId3">
              <a:alphaModFix/>
            </a:blip>
            <a:stretch>
              <a:fillRect/>
            </a:stretch>
          </p:blipFill>
          <p:spPr>
            <a:xfrm>
              <a:off x="152400" y="152400"/>
              <a:ext cx="3375774" cy="2250526"/>
            </a:xfrm>
            <a:prstGeom prst="rect">
              <a:avLst/>
            </a:prstGeom>
            <a:noFill/>
            <a:ln>
              <a:noFill/>
            </a:ln>
          </p:spPr>
        </p:pic>
        <p:sp>
          <p:nvSpPr>
            <p:cNvPr id="129" name="Google Shape;129;p21"/>
            <p:cNvSpPr txBox="1"/>
            <p:nvPr/>
          </p:nvSpPr>
          <p:spPr>
            <a:xfrm>
              <a:off x="189543" y="2461342"/>
              <a:ext cx="33015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Lato"/>
                  <a:ea typeface="Lato"/>
                  <a:cs typeface="Lato"/>
                  <a:sym typeface="Lato"/>
                </a:rPr>
                <a:t>Portability</a:t>
              </a:r>
              <a:endParaRPr sz="2400">
                <a:solidFill>
                  <a:schemeClr val="lt1"/>
                </a:solidFill>
                <a:latin typeface="Lato"/>
                <a:ea typeface="Lato"/>
                <a:cs typeface="Lato"/>
                <a:sym typeface="Lato"/>
              </a:endParaRPr>
            </a:p>
          </p:txBody>
        </p:sp>
      </p:grpSp>
      <p:grpSp>
        <p:nvGrpSpPr>
          <p:cNvPr id="130" name="Google Shape;130;p21"/>
          <p:cNvGrpSpPr/>
          <p:nvPr/>
        </p:nvGrpSpPr>
        <p:grpSpPr>
          <a:xfrm>
            <a:off x="4363369" y="763383"/>
            <a:ext cx="4156081" cy="4379573"/>
            <a:chOff x="4491675" y="326025"/>
            <a:chExt cx="4027600" cy="4665075"/>
          </a:xfrm>
        </p:grpSpPr>
        <p:pic>
          <p:nvPicPr>
            <p:cNvPr descr="See the source image" id="131" name="Google Shape;131;p21"/>
            <p:cNvPicPr preferRelativeResize="0"/>
            <p:nvPr/>
          </p:nvPicPr>
          <p:blipFill>
            <a:blip r:embed="rId4">
              <a:alphaModFix/>
            </a:blip>
            <a:stretch>
              <a:fillRect/>
            </a:stretch>
          </p:blipFill>
          <p:spPr>
            <a:xfrm>
              <a:off x="4491700" y="963525"/>
              <a:ext cx="4027575" cy="4027575"/>
            </a:xfrm>
            <a:prstGeom prst="rect">
              <a:avLst/>
            </a:prstGeom>
            <a:noFill/>
            <a:ln>
              <a:noFill/>
            </a:ln>
          </p:spPr>
        </p:pic>
        <p:sp>
          <p:nvSpPr>
            <p:cNvPr id="132" name="Google Shape;132;p21"/>
            <p:cNvSpPr txBox="1"/>
            <p:nvPr/>
          </p:nvSpPr>
          <p:spPr>
            <a:xfrm>
              <a:off x="4491675" y="326025"/>
              <a:ext cx="4027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3"/>
                  </a:solidFill>
                  <a:latin typeface="Lato"/>
                  <a:ea typeface="Lato"/>
                  <a:cs typeface="Lato"/>
                  <a:sym typeface="Lato"/>
                </a:rPr>
                <a:t>Renewable Energy</a:t>
              </a:r>
              <a:endParaRPr sz="2400">
                <a:solidFill>
                  <a:schemeClr val="accent3"/>
                </a:solidFill>
                <a:latin typeface="Lato"/>
                <a:ea typeface="Lato"/>
                <a:cs typeface="Lato"/>
                <a:sym typeface="Lato"/>
              </a:endParaRPr>
            </a:p>
          </p:txBody>
        </p:sp>
      </p:grpSp>
      <p:sp>
        <p:nvSpPr>
          <p:cNvPr id="133" name="Google Shape;133;p21"/>
          <p:cNvSpPr txBox="1"/>
          <p:nvPr/>
        </p:nvSpPr>
        <p:spPr>
          <a:xfrm>
            <a:off x="152400" y="3443150"/>
            <a:ext cx="24798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Image source: macworld.com</a:t>
            </a:r>
            <a:endParaRPr>
              <a:latin typeface="Lato"/>
              <a:ea typeface="Lato"/>
              <a:cs typeface="Lato"/>
              <a:sym typeface="Lato"/>
            </a:endParaRPr>
          </a:p>
        </p:txBody>
      </p:sp>
      <p:sp>
        <p:nvSpPr>
          <p:cNvPr id="134" name="Google Shape;134;p21"/>
          <p:cNvSpPr txBox="1"/>
          <p:nvPr/>
        </p:nvSpPr>
        <p:spPr>
          <a:xfrm>
            <a:off x="4363375" y="152400"/>
            <a:ext cx="47025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Image source: http://aniruddhafriend-sangitaashokvartak.blogspot.com</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7"/>
                                        </p:tgtEl>
                                        <p:attrNameLst>
                                          <p:attrName>style.visibility</p:attrName>
                                        </p:attrNameLst>
                                      </p:cBhvr>
                                      <p:to>
                                        <p:strVal val="visible"/>
                                      </p:to>
                                    </p:set>
                                    <p:anim calcmode="lin" valueType="num">
                                      <p:cBhvr additive="base">
                                        <p:cTn dur="1000"/>
                                        <p:tgtEl>
                                          <p:spTgt spid="1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000"/>
                                        <p:tgtEl>
                                          <p:spTgt spid="13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